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14" r:id="rId2"/>
    <p:sldMasterId id="2147483726" r:id="rId3"/>
  </p:sldMasterIdLst>
  <p:notesMasterIdLst>
    <p:notesMasterId r:id="rId61"/>
  </p:notesMasterIdLst>
  <p:sldIdLst>
    <p:sldId id="302" r:id="rId4"/>
    <p:sldId id="256" r:id="rId5"/>
    <p:sldId id="303" r:id="rId6"/>
    <p:sldId id="304" r:id="rId7"/>
    <p:sldId id="358" r:id="rId8"/>
    <p:sldId id="359" r:id="rId9"/>
    <p:sldId id="360" r:id="rId10"/>
    <p:sldId id="361" r:id="rId11"/>
    <p:sldId id="362" r:id="rId12"/>
    <p:sldId id="363" r:id="rId13"/>
    <p:sldId id="364" r:id="rId14"/>
    <p:sldId id="365" r:id="rId15"/>
    <p:sldId id="366" r:id="rId16"/>
    <p:sldId id="367" r:id="rId17"/>
    <p:sldId id="368" r:id="rId18"/>
    <p:sldId id="369" r:id="rId19"/>
    <p:sldId id="370" r:id="rId20"/>
    <p:sldId id="371" r:id="rId21"/>
    <p:sldId id="372" r:id="rId22"/>
    <p:sldId id="373" r:id="rId23"/>
    <p:sldId id="374" r:id="rId24"/>
    <p:sldId id="375" r:id="rId25"/>
    <p:sldId id="376" r:id="rId26"/>
    <p:sldId id="377" r:id="rId27"/>
    <p:sldId id="378" r:id="rId28"/>
    <p:sldId id="379" r:id="rId29"/>
    <p:sldId id="380" r:id="rId30"/>
    <p:sldId id="381" r:id="rId31"/>
    <p:sldId id="382" r:id="rId32"/>
    <p:sldId id="383" r:id="rId33"/>
    <p:sldId id="384" r:id="rId34"/>
    <p:sldId id="385" r:id="rId35"/>
    <p:sldId id="386" r:id="rId36"/>
    <p:sldId id="387" r:id="rId37"/>
    <p:sldId id="388" r:id="rId38"/>
    <p:sldId id="389" r:id="rId39"/>
    <p:sldId id="390" r:id="rId40"/>
    <p:sldId id="391" r:id="rId41"/>
    <p:sldId id="392" r:id="rId42"/>
    <p:sldId id="393" r:id="rId43"/>
    <p:sldId id="394" r:id="rId44"/>
    <p:sldId id="395" r:id="rId45"/>
    <p:sldId id="396" r:id="rId46"/>
    <p:sldId id="397" r:id="rId47"/>
    <p:sldId id="398" r:id="rId48"/>
    <p:sldId id="399" r:id="rId49"/>
    <p:sldId id="400" r:id="rId50"/>
    <p:sldId id="401" r:id="rId51"/>
    <p:sldId id="402" r:id="rId52"/>
    <p:sldId id="403" r:id="rId53"/>
    <p:sldId id="404" r:id="rId54"/>
    <p:sldId id="405" r:id="rId55"/>
    <p:sldId id="406" r:id="rId56"/>
    <p:sldId id="407" r:id="rId57"/>
    <p:sldId id="357" r:id="rId58"/>
    <p:sldId id="408" r:id="rId59"/>
    <p:sldId id="356"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79" autoAdjust="0"/>
    <p:restoredTop sz="77491" autoAdjust="0"/>
  </p:normalViewPr>
  <p:slideViewPr>
    <p:cSldViewPr snapToGrid="0">
      <p:cViewPr varScale="1">
        <p:scale>
          <a:sx n="60" d="100"/>
          <a:sy n="60" d="100"/>
        </p:scale>
        <p:origin x="67" y="13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4F3C37-E3CE-4BE7-A715-6FD71069AD8F}" type="datetimeFigureOut">
              <a:rPr lang="en-US" smtClean="0"/>
              <a:t>6/19/2017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7C7FFB-77D2-4E74-BE65-C0AEA52BBB8C}" type="slidenum">
              <a:rPr lang="en-US" smtClean="0"/>
              <a:t>‹#›</a:t>
            </a:fld>
            <a:endParaRPr lang="en-US"/>
          </a:p>
        </p:txBody>
      </p:sp>
    </p:spTree>
    <p:extLst>
      <p:ext uri="{BB962C8B-B14F-4D97-AF65-F5344CB8AC3E}">
        <p14:creationId xmlns:p14="http://schemas.microsoft.com/office/powerpoint/2010/main" val="418530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HEIDI</a:t>
            </a:r>
            <a:endParaRPr lang="en-US" dirty="0"/>
          </a:p>
        </p:txBody>
      </p:sp>
      <p:sp>
        <p:nvSpPr>
          <p:cNvPr id="4" name="Slide Number Placeholder 3"/>
          <p:cNvSpPr>
            <a:spLocks noGrp="1"/>
          </p:cNvSpPr>
          <p:nvPr>
            <p:ph type="sldNum" sz="quarter" idx="10"/>
          </p:nvPr>
        </p:nvSpPr>
        <p:spPr/>
        <p:txBody>
          <a:bodyPr/>
          <a:lstStyle/>
          <a:p>
            <a:fld id="{8F7C7FFB-77D2-4E74-BE65-C0AEA52BBB8C}" type="slidenum">
              <a:rPr lang="en-US" smtClean="0"/>
              <a:t>2</a:t>
            </a:fld>
            <a:endParaRPr lang="en-US"/>
          </a:p>
        </p:txBody>
      </p:sp>
    </p:spTree>
    <p:extLst>
      <p:ext uri="{BB962C8B-B14F-4D97-AF65-F5344CB8AC3E}">
        <p14:creationId xmlns:p14="http://schemas.microsoft.com/office/powerpoint/2010/main" val="207400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HEIDI</a:t>
            </a:r>
            <a:endParaRPr lang="en-US" dirty="0"/>
          </a:p>
        </p:txBody>
      </p:sp>
      <p:sp>
        <p:nvSpPr>
          <p:cNvPr id="4" name="Slide Number Placeholder 3"/>
          <p:cNvSpPr>
            <a:spLocks noGrp="1"/>
          </p:cNvSpPr>
          <p:nvPr>
            <p:ph type="sldNum" sz="quarter" idx="10"/>
          </p:nvPr>
        </p:nvSpPr>
        <p:spPr/>
        <p:txBody>
          <a:bodyPr/>
          <a:lstStyle/>
          <a:p>
            <a:fld id="{10D653A9-8D3B-4766-819B-B9924427E26E}" type="slidenum">
              <a:rPr lang="en-US" smtClean="0"/>
              <a:t>3</a:t>
            </a:fld>
            <a:endParaRPr lang="en-US"/>
          </a:p>
        </p:txBody>
      </p:sp>
      <p:sp>
        <p:nvSpPr>
          <p:cNvPr id="5" name="Date Placeholder 4"/>
          <p:cNvSpPr>
            <a:spLocks noGrp="1"/>
          </p:cNvSpPr>
          <p:nvPr>
            <p:ph type="dt" idx="11"/>
          </p:nvPr>
        </p:nvSpPr>
        <p:spPr/>
        <p:txBody>
          <a:bodyPr/>
          <a:lstStyle/>
          <a:p>
            <a:r>
              <a:rPr lang="en-US" smtClean="0"/>
              <a:t>4/20/2015</a:t>
            </a:r>
            <a:endParaRPr lang="en-US"/>
          </a:p>
        </p:txBody>
      </p:sp>
      <p:sp>
        <p:nvSpPr>
          <p:cNvPr id="6" name="Header Placeholder 5"/>
          <p:cNvSpPr>
            <a:spLocks noGrp="1"/>
          </p:cNvSpPr>
          <p:nvPr>
            <p:ph type="hdr" sz="quarter" idx="12"/>
          </p:nvPr>
        </p:nvSpPr>
        <p:spPr/>
        <p:txBody>
          <a:bodyPr/>
          <a:lstStyle/>
          <a:p>
            <a:r>
              <a:rPr lang="en-US" smtClean="0"/>
              <a:t>Housing Options Best Practices Forum</a:t>
            </a:r>
            <a:endParaRPr lang="en-US"/>
          </a:p>
        </p:txBody>
      </p:sp>
    </p:spTree>
    <p:extLst>
      <p:ext uri="{BB962C8B-B14F-4D97-AF65-F5344CB8AC3E}">
        <p14:creationId xmlns:p14="http://schemas.microsoft.com/office/powerpoint/2010/main" val="3054331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HEIDI</a:t>
            </a:r>
            <a:endParaRPr lang="en-US" dirty="0"/>
          </a:p>
        </p:txBody>
      </p:sp>
      <p:sp>
        <p:nvSpPr>
          <p:cNvPr id="4" name="Slide Number Placeholder 3"/>
          <p:cNvSpPr>
            <a:spLocks noGrp="1"/>
          </p:cNvSpPr>
          <p:nvPr>
            <p:ph type="sldNum" sz="quarter" idx="10"/>
          </p:nvPr>
        </p:nvSpPr>
        <p:spPr/>
        <p:txBody>
          <a:bodyPr/>
          <a:lstStyle/>
          <a:p>
            <a:fld id="{10D653A9-8D3B-4766-819B-B9924427E26E}" type="slidenum">
              <a:rPr lang="en-US" smtClean="0"/>
              <a:t>4</a:t>
            </a:fld>
            <a:endParaRPr lang="en-US"/>
          </a:p>
        </p:txBody>
      </p:sp>
      <p:sp>
        <p:nvSpPr>
          <p:cNvPr id="5" name="Date Placeholder 4"/>
          <p:cNvSpPr>
            <a:spLocks noGrp="1"/>
          </p:cNvSpPr>
          <p:nvPr>
            <p:ph type="dt" idx="11"/>
          </p:nvPr>
        </p:nvSpPr>
        <p:spPr/>
        <p:txBody>
          <a:bodyPr/>
          <a:lstStyle/>
          <a:p>
            <a:r>
              <a:rPr lang="en-US" smtClean="0"/>
              <a:t>4/20/2015</a:t>
            </a:r>
            <a:endParaRPr lang="en-US"/>
          </a:p>
        </p:txBody>
      </p:sp>
      <p:sp>
        <p:nvSpPr>
          <p:cNvPr id="6" name="Header Placeholder 5"/>
          <p:cNvSpPr>
            <a:spLocks noGrp="1"/>
          </p:cNvSpPr>
          <p:nvPr>
            <p:ph type="hdr" sz="quarter" idx="12"/>
          </p:nvPr>
        </p:nvSpPr>
        <p:spPr/>
        <p:txBody>
          <a:bodyPr/>
          <a:lstStyle/>
          <a:p>
            <a:r>
              <a:rPr lang="en-US" smtClean="0"/>
              <a:t>Housing Options Best Practices Forum</a:t>
            </a:r>
            <a:endParaRPr lang="en-US"/>
          </a:p>
        </p:txBody>
      </p:sp>
    </p:spTree>
    <p:extLst>
      <p:ext uri="{BB962C8B-B14F-4D97-AF65-F5344CB8AC3E}">
        <p14:creationId xmlns:p14="http://schemas.microsoft.com/office/powerpoint/2010/main" val="1369416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2526251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7C7FFB-77D2-4E74-BE65-C0AEA52BBB8C}" type="slidenum">
              <a:rPr lang="en-US" smtClean="0"/>
              <a:t>55</a:t>
            </a:fld>
            <a:endParaRPr lang="en-US"/>
          </a:p>
        </p:txBody>
      </p:sp>
    </p:spTree>
    <p:extLst>
      <p:ext uri="{BB962C8B-B14F-4D97-AF65-F5344CB8AC3E}">
        <p14:creationId xmlns:p14="http://schemas.microsoft.com/office/powerpoint/2010/main" val="2887690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Some 2017 Legislative Updates:</a:t>
            </a:r>
          </a:p>
          <a:p>
            <a:pPr lvl="0"/>
            <a:r>
              <a:rPr lang="en-US" sz="1200" kern="1200" dirty="0" smtClean="0">
                <a:solidFill>
                  <a:schemeClr val="tx1"/>
                </a:solidFill>
                <a:effectLst/>
                <a:latin typeface="+mn-lt"/>
                <a:ea typeface="+mn-ea"/>
                <a:cs typeface="+mn-cs"/>
              </a:rPr>
              <a:t>Changing name of Group Residential Housing to Housing Support (July 2017)</a:t>
            </a:r>
          </a:p>
          <a:p>
            <a:pPr lvl="1"/>
            <a:r>
              <a:rPr lang="en-US" sz="1200" kern="1200" dirty="0" smtClean="0">
                <a:solidFill>
                  <a:schemeClr val="tx1"/>
                </a:solidFill>
                <a:effectLst/>
                <a:latin typeface="+mn-lt"/>
                <a:ea typeface="+mn-ea"/>
                <a:cs typeface="+mn-cs"/>
              </a:rPr>
              <a:t>Housing Support will be the umbrella name – with Room and Board and Supplemental Services. </a:t>
            </a:r>
          </a:p>
          <a:p>
            <a:pPr lvl="1"/>
            <a:r>
              <a:rPr lang="en-US" sz="1200" kern="1200" dirty="0" smtClean="0">
                <a:solidFill>
                  <a:schemeClr val="tx1"/>
                </a:solidFill>
                <a:effectLst/>
                <a:latin typeface="+mn-lt"/>
                <a:ea typeface="+mn-ea"/>
                <a:cs typeface="+mn-cs"/>
              </a:rPr>
              <a:t>Clarifies that the benefit isn’t a “place” – but something people receive or provide.</a:t>
            </a:r>
          </a:p>
          <a:p>
            <a:pPr lvl="0"/>
            <a:r>
              <a:rPr lang="en-US" sz="1200" kern="1200" dirty="0" smtClean="0">
                <a:solidFill>
                  <a:schemeClr val="tx1"/>
                </a:solidFill>
                <a:effectLst/>
                <a:latin typeface="+mn-lt"/>
                <a:ea typeface="+mn-ea"/>
                <a:cs typeface="+mn-cs"/>
              </a:rPr>
              <a:t>Minnesota Supplemental Aid (MSA) Housing Assistance expansion and increase (July 2020)</a:t>
            </a:r>
          </a:p>
          <a:p>
            <a:pPr lvl="1"/>
            <a:r>
              <a:rPr lang="en-US" sz="1200" kern="1200" dirty="0" smtClean="0">
                <a:solidFill>
                  <a:schemeClr val="tx1"/>
                </a:solidFill>
                <a:effectLst/>
                <a:latin typeface="+mn-lt"/>
                <a:ea typeface="+mn-ea"/>
                <a:cs typeface="+mn-cs"/>
              </a:rPr>
              <a:t>A direct income support for people with disabilities with low-income who are moving out of institutions, or off of </a:t>
            </a:r>
            <a:r>
              <a:rPr lang="en-US" sz="1200" strike="sngStrike" kern="1200" dirty="0" smtClean="0">
                <a:solidFill>
                  <a:schemeClr val="tx1"/>
                </a:solidFill>
                <a:effectLst/>
                <a:latin typeface="+mn-lt"/>
                <a:ea typeface="+mn-ea"/>
                <a:cs typeface="+mn-cs"/>
              </a:rPr>
              <a:t>GRH</a:t>
            </a:r>
            <a:r>
              <a:rPr lang="en-US" sz="1200" kern="1200" dirty="0" smtClean="0">
                <a:solidFill>
                  <a:schemeClr val="tx1"/>
                </a:solidFill>
                <a:effectLst/>
                <a:latin typeface="+mn-lt"/>
                <a:ea typeface="+mn-ea"/>
                <a:cs typeface="+mn-cs"/>
              </a:rPr>
              <a:t> Housing Support assistance, or receiving waiver or personal care assistance services. </a:t>
            </a:r>
          </a:p>
          <a:p>
            <a:pPr lvl="0"/>
            <a:r>
              <a:rPr lang="en-US" sz="1200" kern="1200" dirty="0" smtClean="0">
                <a:solidFill>
                  <a:schemeClr val="tx1"/>
                </a:solidFill>
                <a:effectLst/>
                <a:latin typeface="+mn-lt"/>
                <a:ea typeface="+mn-ea"/>
                <a:cs typeface="+mn-cs"/>
              </a:rPr>
              <a:t>Authorization to get federal approval for two new Medicaid benefits: 1) Housing Transition Services, and 2) Housing Tenancy Supports (estimated July 2019, but could be sooner)</a:t>
            </a:r>
          </a:p>
          <a:p>
            <a:pPr lvl="0"/>
            <a:r>
              <a:rPr lang="en-US" sz="1200" kern="1200" dirty="0" smtClean="0">
                <a:solidFill>
                  <a:schemeClr val="tx1"/>
                </a:solidFill>
                <a:effectLst/>
                <a:latin typeface="+mn-lt"/>
                <a:ea typeface="+mn-ea"/>
                <a:cs typeface="+mn-cs"/>
              </a:rPr>
              <a:t>Competitive grants for counties/tribes to fund (could be subcontract) one or more of the following ($2.8M in FY18-19, $4.1M in FY20-21)(RFP will be issued this year, more to come):</a:t>
            </a:r>
          </a:p>
          <a:p>
            <a:pPr lvl="2"/>
            <a:r>
              <a:rPr lang="en-US" sz="1200" kern="1200" dirty="0" smtClean="0">
                <a:solidFill>
                  <a:schemeClr val="tx1"/>
                </a:solidFill>
                <a:effectLst/>
                <a:latin typeface="+mn-lt"/>
                <a:ea typeface="+mn-ea"/>
                <a:cs typeface="+mn-cs"/>
              </a:rPr>
              <a:t>Outreach to people who are homeless or in institutions or segregated settings regarding housing options</a:t>
            </a:r>
          </a:p>
          <a:p>
            <a:pPr lvl="2"/>
            <a:r>
              <a:rPr lang="en-US" sz="1200" kern="1200" dirty="0" smtClean="0">
                <a:solidFill>
                  <a:schemeClr val="tx1"/>
                </a:solidFill>
                <a:effectLst/>
                <a:latin typeface="+mn-lt"/>
                <a:ea typeface="+mn-ea"/>
                <a:cs typeface="+mn-cs"/>
              </a:rPr>
              <a:t>Housing specialist to be expert on inventory of housing resources for the area (</a:t>
            </a:r>
            <a:r>
              <a:rPr lang="en-US" sz="1200" i="1" kern="1200" dirty="0" smtClean="0">
                <a:solidFill>
                  <a:schemeClr val="tx1"/>
                </a:solidFill>
                <a:effectLst/>
                <a:latin typeface="+mn-lt"/>
                <a:ea typeface="+mn-ea"/>
                <a:cs typeface="+mn-cs"/>
              </a:rPr>
              <a:t>all</a:t>
            </a:r>
            <a:r>
              <a:rPr lang="en-US" sz="1200" kern="1200" dirty="0" smtClean="0">
                <a:solidFill>
                  <a:schemeClr val="tx1"/>
                </a:solidFill>
                <a:effectLst/>
                <a:latin typeface="+mn-lt"/>
                <a:ea typeface="+mn-ea"/>
                <a:cs typeface="+mn-cs"/>
              </a:rPr>
              <a:t> housing – HUD, MHFA, DHS, public housing, private market, etc.)</a:t>
            </a:r>
          </a:p>
          <a:p>
            <a:pPr lvl="2"/>
            <a:r>
              <a:rPr lang="en-US" sz="1200" kern="1200" dirty="0" smtClean="0">
                <a:solidFill>
                  <a:schemeClr val="tx1"/>
                </a:solidFill>
                <a:effectLst/>
                <a:latin typeface="+mn-lt"/>
                <a:ea typeface="+mn-ea"/>
                <a:cs typeface="+mn-cs"/>
              </a:rPr>
              <a:t>Administration/monitoring of </a:t>
            </a:r>
            <a:r>
              <a:rPr lang="en-US" sz="1200" strike="sngStrike" kern="1200" dirty="0" smtClean="0">
                <a:solidFill>
                  <a:schemeClr val="tx1"/>
                </a:solidFill>
                <a:effectLst/>
                <a:latin typeface="+mn-lt"/>
                <a:ea typeface="+mn-ea"/>
                <a:cs typeface="+mn-cs"/>
              </a:rPr>
              <a:t>GRH</a:t>
            </a:r>
            <a:r>
              <a:rPr lang="en-US" sz="1200" kern="1200" dirty="0" smtClean="0">
                <a:solidFill>
                  <a:schemeClr val="tx1"/>
                </a:solidFill>
                <a:effectLst/>
                <a:latin typeface="+mn-lt"/>
                <a:ea typeface="+mn-ea"/>
                <a:cs typeface="+mn-cs"/>
              </a:rPr>
              <a:t> Housing Support</a:t>
            </a:r>
          </a:p>
          <a:p>
            <a:pPr lvl="0"/>
            <a:r>
              <a:rPr lang="en-US" sz="1200" kern="1200" dirty="0" smtClean="0">
                <a:solidFill>
                  <a:schemeClr val="tx1"/>
                </a:solidFill>
                <a:effectLst/>
                <a:latin typeface="+mn-lt"/>
                <a:ea typeface="+mn-ea"/>
                <a:cs typeface="+mn-cs"/>
              </a:rPr>
              <a:t>Funding for new website/app to show real-time housing openings ($150K, beginning 2017) (RFP will be issued this year, more to come)</a:t>
            </a:r>
          </a:p>
          <a:p>
            <a:endParaRPr lang="en-US" dirty="0"/>
          </a:p>
        </p:txBody>
      </p:sp>
      <p:sp>
        <p:nvSpPr>
          <p:cNvPr id="4" name="Slide Number Placeholder 3"/>
          <p:cNvSpPr>
            <a:spLocks noGrp="1"/>
          </p:cNvSpPr>
          <p:nvPr>
            <p:ph type="sldNum" sz="quarter" idx="10"/>
          </p:nvPr>
        </p:nvSpPr>
        <p:spPr/>
        <p:txBody>
          <a:bodyPr/>
          <a:lstStyle/>
          <a:p>
            <a:fld id="{8F7C7FFB-77D2-4E74-BE65-C0AEA52BBB8C}" type="slidenum">
              <a:rPr lang="en-US" smtClean="0"/>
              <a:t>56</a:t>
            </a:fld>
            <a:endParaRPr lang="en-US"/>
          </a:p>
        </p:txBody>
      </p:sp>
    </p:spTree>
    <p:extLst>
      <p:ext uri="{BB962C8B-B14F-4D97-AF65-F5344CB8AC3E}">
        <p14:creationId xmlns:p14="http://schemas.microsoft.com/office/powerpoint/2010/main" val="26472740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6" name="Picture Placeholder 5"/>
          <p:cNvSpPr>
            <a:spLocks noGrp="1"/>
          </p:cNvSpPr>
          <p:nvPr>
            <p:ph type="pic" sz="quarter" idx="17"/>
          </p:nvPr>
        </p:nvSpPr>
        <p:spPr>
          <a:xfrm>
            <a:off x="0" y="0"/>
            <a:ext cx="12192000" cy="3380732"/>
          </a:xfrm>
        </p:spPr>
        <p:txBody>
          <a:bodyPr/>
          <a:lstStyle/>
          <a:p>
            <a:r>
              <a:rPr lang="en-US" smtClean="0"/>
              <a:t>Click icon to add picture</a:t>
            </a:r>
            <a:endParaRPr lang="en-US" dirty="0"/>
          </a:p>
        </p:txBody>
      </p:sp>
      <p:sp>
        <p:nvSpPr>
          <p:cNvPr id="3" name="Rectangle 2"/>
          <p:cNvSpPr/>
          <p:nvPr/>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pic>
        <p:nvPicPr>
          <p:cNvPr id="8" name="Picture 7" descr="Minnesota Department of Human Services logo" title="MN DHS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703" y="5730575"/>
            <a:ext cx="4448641" cy="931111"/>
          </a:xfrm>
          <a:prstGeom prst="rect">
            <a:avLst/>
          </a:prstGeom>
        </p:spPr>
      </p:pic>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endParaRPr lang="en-US"/>
          </a:p>
        </p:txBody>
      </p:sp>
    </p:spTree>
    <p:extLst>
      <p:ext uri="{BB962C8B-B14F-4D97-AF65-F5344CB8AC3E}">
        <p14:creationId xmlns:p14="http://schemas.microsoft.com/office/powerpoint/2010/main" val="30290938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Solid -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810633669"/>
      </p:ext>
    </p:extLst>
  </p:cSld>
  <p:clrMapOvr>
    <a:masterClrMapping/>
  </p:clrMapOvr>
  <p:timing>
    <p:tnLst>
      <p:par>
        <p:cTn id="1" dur="indefinite" restart="never" nodeType="tmRoot"/>
      </p:par>
    </p:tnLst>
  </p:timing>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Screen Capture Bottom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914400" y="1188720"/>
            <a:ext cx="10360152" cy="173736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657600"/>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1212494370"/>
      </p:ext>
    </p:extLst>
  </p:cSld>
  <p:clrMapOvr>
    <a:masterClrMapping/>
  </p:clrMapOvr>
  <p:timing>
    <p:tnLst>
      <p:par>
        <p:cTn id="1" dur="indefinite" restart="never" nodeType="tmRoot"/>
      </p:par>
    </p:tnLst>
  </p:timing>
  <p:hf sldNum="0" hdr="0" ftr="0" dt="0"/>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Screen Capture Bottom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9" name="Text Placeholder 3"/>
          <p:cNvSpPr>
            <a:spLocks noGrp="1"/>
          </p:cNvSpPr>
          <p:nvPr>
            <p:ph type="body" sz="quarter" idx="13"/>
          </p:nvPr>
        </p:nvSpPr>
        <p:spPr>
          <a:xfrm>
            <a:off x="914400" y="1188720"/>
            <a:ext cx="10360152" cy="173736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8" name="Picture Placeholder 12" descr="Screenshot"/>
          <p:cNvSpPr>
            <a:spLocks noGrp="1"/>
          </p:cNvSpPr>
          <p:nvPr>
            <p:ph type="pic" sz="quarter" idx="10" hasCustomPrompt="1"/>
          </p:nvPr>
        </p:nvSpPr>
        <p:spPr>
          <a:xfrm>
            <a:off x="1373459" y="3657600"/>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1765369090"/>
      </p:ext>
    </p:extLst>
  </p:cSld>
  <p:clrMapOvr>
    <a:masterClrMapping/>
  </p:clrMapOvr>
  <p:timing>
    <p:tnLst>
      <p:par>
        <p:cTn id="1" dur="indefinite" restart="never" nodeType="tmRoot"/>
      </p:par>
    </p:tnLst>
  </p:timing>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Screen Capture Display Right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smtClean="0"/>
              <a:t>Click to edit title</a:t>
            </a:r>
            <a:endParaRPr lang="en-US" dirty="0"/>
          </a:p>
        </p:txBody>
      </p:sp>
      <p:sp>
        <p:nvSpPr>
          <p:cNvPr id="17"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smtClean="0"/>
              <a:t>Click icon to insert screenshot</a:t>
            </a:r>
            <a:endParaRPr lang="en-US" dirty="0"/>
          </a:p>
        </p:txBody>
      </p:sp>
      <p:sp>
        <p:nvSpPr>
          <p:cNvPr id="1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2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51137902"/>
      </p:ext>
    </p:extLst>
  </p:cSld>
  <p:clrMapOvr>
    <a:masterClrMapping/>
  </p:clrMapOvr>
  <p:timing>
    <p:tnLst>
      <p:par>
        <p:cTn id="1" dur="indefinite" restart="never" nodeType="tmRoot"/>
      </p:par>
    </p:tnLst>
  </p:timing>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Single Quote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3"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14"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15"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789343623"/>
      </p:ext>
    </p:extLst>
  </p:cSld>
  <p:clrMapOvr>
    <a:masterClrMapping/>
  </p:clrMapOvr>
  <p:timing>
    <p:tnLst>
      <p:par>
        <p:cTn id="1" dur="indefinite" restart="never" nodeType="tmRoot"/>
      </p:par>
    </p:tnLst>
  </p:timing>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Single Quote - Black Gradient">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1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903682813"/>
      </p:ext>
    </p:extLst>
  </p:cSld>
  <p:clrMapOvr>
    <a:masterClrMapping/>
  </p:clrMapOvr>
  <p:timing>
    <p:tnLst>
      <p:par>
        <p:cTn id="1" dur="indefinite" restart="never" nodeType="tmRoot"/>
      </p:par>
    </p:tnLst>
  </p:timing>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Quote Box - Dark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a:p>
        </p:txBody>
      </p:sp>
      <p:sp>
        <p:nvSpPr>
          <p:cNvPr id="2" name="Title 1"/>
          <p:cNvSpPr>
            <a:spLocks noGrp="1"/>
          </p:cNvSpPr>
          <p:nvPr>
            <p:ph type="title" hasCustomPrompt="1"/>
          </p:nvPr>
        </p:nvSpPr>
        <p:spPr>
          <a:xfrm>
            <a:off x="914400" y="1554480"/>
            <a:ext cx="10360152" cy="3200400"/>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8" name="Date Placeholder 4"/>
          <p:cNvSpPr>
            <a:spLocks noGrp="1"/>
          </p:cNvSpPr>
          <p:nvPr>
            <p:ph type="dt" sz="half" idx="12"/>
          </p:nvPr>
        </p:nvSpPr>
        <p:spPr>
          <a:xfrm>
            <a:off x="838200" y="6356350"/>
            <a:ext cx="1358590" cy="365125"/>
          </a:xfrm>
        </p:spPr>
        <p:txBody>
          <a:bodyPr/>
          <a:lstStyle/>
          <a:p>
            <a:fld id="{5D76A200-3168-4D33-A718-3974884CE863}" type="datetime1">
              <a:rPr lang="en-US" smtClean="0">
                <a:solidFill>
                  <a:srgbClr val="000000"/>
                </a:solidFill>
              </a:rPr>
              <a:pPr/>
              <a:t>6/19/2017</a:t>
            </a:fld>
            <a:endParaRPr lang="en-US" dirty="0">
              <a:solidFill>
                <a:srgbClr val="000000"/>
              </a:solidFill>
            </a:endParaRPr>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0" name="Slide Number Placeholder 6"/>
          <p:cNvSpPr>
            <a:spLocks noGrp="1"/>
          </p:cNvSpPr>
          <p:nvPr>
            <p:ph type="sldNum" sz="quarter" idx="14"/>
          </p:nvPr>
        </p:nvSpPr>
        <p:spPr>
          <a:xfrm>
            <a:off x="9891132" y="6356350"/>
            <a:ext cx="1462668"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257468965"/>
      </p:ext>
    </p:extLst>
  </p:cSld>
  <p:clrMapOvr>
    <a:masterClrMapping/>
  </p:clrMapOvr>
  <p:timing>
    <p:tnLst>
      <p:par>
        <p:cTn id="1" dur="indefinite" restart="never" nodeType="tmRoot"/>
      </p:par>
    </p:tnLst>
  </p:timing>
  <p:hf sldNum="0" hdr="0" ftr="0" dt="0"/>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Full Image One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
        <p:nvSpPr>
          <p:cNvPr id="8"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solidFill>
                  <a:srgbClr val="000000"/>
                </a:solidFill>
              </a:rPr>
              <a:pPr/>
              <a:t>6/19/2017</a:t>
            </a:fld>
            <a:endParaRPr lang="en-US" dirty="0">
              <a:solidFill>
                <a:srgbClr val="000000"/>
              </a:solidFill>
            </a:endParaRPr>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0" name="Slide Number Placeholder 6"/>
          <p:cNvSpPr>
            <a:spLocks noGrp="1"/>
          </p:cNvSpPr>
          <p:nvPr>
            <p:ph type="sldNum" sz="quarter" idx="14"/>
          </p:nvPr>
        </p:nvSpPr>
        <p:spPr>
          <a:xfrm>
            <a:off x="9902952" y="6356350"/>
            <a:ext cx="1371600" cy="274320"/>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20723611"/>
      </p:ext>
    </p:extLst>
  </p:cSld>
  <p:clrMapOvr>
    <a:masterClrMapping/>
  </p:clrMapOvr>
  <p:timing>
    <p:tnLst>
      <p:par>
        <p:cTn id="1" dur="indefinite" restart="never" nodeType="tmRoot"/>
      </p:par>
    </p:tnLst>
  </p:timing>
  <p:hf sldNum="0" hdr="0" ftr="0" dt="0"/>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Full Image Mu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
        <p:nvSpPr>
          <p:cNvPr id="14"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solidFill>
                  <a:srgbClr val="000000"/>
                </a:solidFill>
              </a:rPr>
              <a:pPr/>
              <a:t>6/19/2017</a:t>
            </a:fld>
            <a:endParaRPr lang="en-US" dirty="0">
              <a:solidFill>
                <a:srgbClr val="000000"/>
              </a:solidFill>
            </a:endParaRPr>
          </a:p>
        </p:txBody>
      </p:sp>
      <p:sp>
        <p:nvSpPr>
          <p:cNvPr id="15"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6" name="Slide Number Placeholder 6"/>
          <p:cNvSpPr>
            <a:spLocks noGrp="1"/>
          </p:cNvSpPr>
          <p:nvPr>
            <p:ph type="sldNum" sz="quarter" idx="16"/>
          </p:nvPr>
        </p:nvSpPr>
        <p:spPr>
          <a:xfrm>
            <a:off x="9902952" y="6356350"/>
            <a:ext cx="1371600" cy="274320"/>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46175464"/>
      </p:ext>
    </p:extLst>
  </p:cSld>
  <p:clrMapOvr>
    <a:masterClrMapping/>
  </p:clrMapOvr>
  <p:timing>
    <p:tnLst>
      <p:par>
        <p:cTn id="1" dur="indefinite" restart="never" nodeType="tmRoot"/>
      </p:par>
    </p:tnLst>
  </p:timing>
  <p:hf sldNum="0" hdr="0" ftr="0" dt="0"/>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Quote Solid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914400" y="1280160"/>
            <a:ext cx="10360152" cy="1371600"/>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6/19/2017</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6675323"/>
      </p:ext>
    </p:extLst>
  </p:cSld>
  <p:clrMapOvr>
    <a:masterClrMapping/>
  </p:clrMapOvr>
  <p:timing>
    <p:tnLst>
      <p:par>
        <p:cTn id="1" dur="indefinite" restart="never" nodeType="tmRoot"/>
      </p:par>
    </p:tnLst>
  </p:timing>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Quote Solid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280160"/>
            <a:ext cx="12192000" cy="1371600"/>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fld id="{466A75E6-E45B-4C5D-981E-7C8ED0C72F5D}"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4" name="Slide Number Placeholder 3"/>
          <p:cNvSpPr>
            <a:spLocks noGrp="1"/>
          </p:cNvSpPr>
          <p:nvPr>
            <p:ph type="sldNum" sz="quarter" idx="11"/>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75687005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Solid - Gradient Ligh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endParaRPr lang="en-US"/>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0"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3508115774"/>
      </p:ext>
    </p:extLst>
  </p:cSld>
  <p:clrMapOvr>
    <a:masterClrMapping/>
  </p:clrMapOvr>
  <p:timing>
    <p:tnLst>
      <p:par>
        <p:cTn id="1" dur="indefinite" restart="never" nodeType="tmRoot"/>
      </p:par>
    </p:tnLst>
  </p:timing>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914400" y="1371600"/>
            <a:ext cx="10360152" cy="1371600"/>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8"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solidFill>
                  <a:srgbClr val="000000"/>
                </a:solidFill>
              </a:rPr>
              <a:pPr/>
              <a:t>6/19/2017</a:t>
            </a:fld>
            <a:endParaRPr lang="en-US" dirty="0">
              <a:solidFill>
                <a:srgbClr val="000000"/>
              </a:solidFill>
            </a:endParaRPr>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0" name="Slide Number Placeholder 6"/>
          <p:cNvSpPr>
            <a:spLocks noGrp="1"/>
          </p:cNvSpPr>
          <p:nvPr>
            <p:ph type="sldNum" sz="quarter" idx="15"/>
          </p:nvPr>
        </p:nvSpPr>
        <p:spPr>
          <a:xfrm>
            <a:off x="9902952" y="6356350"/>
            <a:ext cx="1371600"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94962578"/>
      </p:ext>
    </p:extLst>
  </p:cSld>
  <p:clrMapOvr>
    <a:masterClrMapping/>
  </p:clrMapOvr>
  <p:timing>
    <p:tnLst>
      <p:par>
        <p:cTn id="1" dur="indefinite" restart="never" nodeType="tmRoot"/>
      </p:par>
    </p:tnLst>
  </p:timing>
  <p:hf sldNum="0" hdr="0" ftr="0" dt="0"/>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Big Number - Image BG">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endParaRPr lang="en-US"/>
          </a:p>
        </p:txBody>
      </p:sp>
      <p:sp>
        <p:nvSpPr>
          <p:cNvPr id="2" name="Title 1"/>
          <p:cNvSpPr>
            <a:spLocks noGrp="1"/>
          </p:cNvSpPr>
          <p:nvPr>
            <p:ph type="title" hasCustomPrompt="1"/>
          </p:nvPr>
        </p:nvSpPr>
        <p:spPr>
          <a:xfrm>
            <a:off x="5486400" y="457200"/>
            <a:ext cx="5029200" cy="502920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914400" y="0"/>
            <a:ext cx="4114800" cy="502920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13"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solidFill>
                  <a:srgbClr val="000000"/>
                </a:solidFill>
              </a:rPr>
              <a:pPr/>
              <a:t>6/19/2017</a:t>
            </a:fld>
            <a:endParaRPr lang="en-US" dirty="0">
              <a:solidFill>
                <a:srgbClr val="000000"/>
              </a:solidFill>
            </a:endParaRPr>
          </a:p>
        </p:txBody>
      </p:sp>
      <p:sp>
        <p:nvSpPr>
          <p:cNvPr id="14"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5" name="Slide Number Placeholder 6"/>
          <p:cNvSpPr>
            <a:spLocks noGrp="1"/>
          </p:cNvSpPr>
          <p:nvPr>
            <p:ph type="sldNum" sz="quarter" idx="16"/>
          </p:nvPr>
        </p:nvSpPr>
        <p:spPr>
          <a:xfrm>
            <a:off x="9902952" y="6356350"/>
            <a:ext cx="1371600"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120620538"/>
      </p:ext>
    </p:extLst>
  </p:cSld>
  <p:clrMapOvr>
    <a:masterClrMapping/>
  </p:clrMapOvr>
  <p:timing>
    <p:tnLst>
      <p:par>
        <p:cTn id="1" dur="indefinite" restart="never" nodeType="tmRoot"/>
      </p:par>
    </p:tnLst>
  </p:timing>
  <p:hf sldNum="0" hdr="0" ftr="0" dt="0"/>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Big Number - Dark BG">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86400" y="457200"/>
            <a:ext cx="5029200" cy="502920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914400" y="0"/>
            <a:ext cx="4114800" cy="502920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solidFill>
                  <a:srgbClr val="FFFFFF"/>
                </a:solidFill>
              </a:rPr>
              <a:pPr/>
              <a:t>6/19/2017</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143362489"/>
      </p:ext>
    </p:extLst>
  </p:cSld>
  <p:clrMapOvr>
    <a:masterClrMapping/>
  </p:clrMapOvr>
  <p:timing>
    <p:tnLst>
      <p:par>
        <p:cTn id="1" dur="indefinite" restart="never" nodeType="tmRoot"/>
      </p:par>
    </p:tnLst>
  </p:timing>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Thanks dark BG">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2"/>
          <p:cNvSpPr txBox="1">
            <a:spLocks/>
          </p:cNvSpPr>
          <p:nvPr userDrawn="1"/>
        </p:nvSpPr>
        <p:spPr>
          <a:xfrm>
            <a:off x="914400" y="2011680"/>
            <a:ext cx="10360152" cy="137160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smtClean="0">
                <a:solidFill>
                  <a:srgbClr val="FFFFFF"/>
                </a:solidFill>
              </a:rPr>
              <a:t>Thank you!</a:t>
            </a:r>
            <a:endParaRPr lang="en-US" dirty="0">
              <a:solidFill>
                <a:srgbClr val="FFFFFF"/>
              </a:solidFill>
            </a:endParaRPr>
          </a:p>
        </p:txBody>
      </p:sp>
      <p:sp>
        <p:nvSpPr>
          <p:cNvPr id="12" name="Title 1"/>
          <p:cNvSpPr>
            <a:spLocks noGrp="1"/>
          </p:cNvSpPr>
          <p:nvPr>
            <p:ph type="title" idx="4294967295"/>
          </p:nvPr>
        </p:nvSpPr>
        <p:spPr>
          <a:xfrm>
            <a:off x="914400" y="186856"/>
            <a:ext cx="5486400" cy="1371600"/>
          </a:xfrm>
        </p:spPr>
        <p:txBody>
          <a:bodyPr/>
          <a:lstStyle/>
          <a:p>
            <a:endParaRPr lang="en-US" dirty="0"/>
          </a:p>
        </p:txBody>
      </p:sp>
      <p:sp>
        <p:nvSpPr>
          <p:cNvPr id="11"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9" name="Picture 8"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6/19/2017</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 mn.gov/</a:t>
            </a:r>
            <a:r>
              <a:rPr lang="en-US" dirty="0" err="1" smtClean="0">
                <a:solidFill>
                  <a:srgbClr val="FFFFFF"/>
                </a:solidFill>
              </a:rPr>
              <a:t>websiteurl</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16984780"/>
      </p:ext>
    </p:extLst>
  </p:cSld>
  <p:clrMapOvr>
    <a:masterClrMapping/>
  </p:clrMapOvr>
  <p:timing>
    <p:tnLst>
      <p:par>
        <p:cTn id="1" dur="indefinite" restart="never" nodeType="tmRoot"/>
      </p:par>
    </p:tnLst>
  </p:timing>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Thanks light BG">
    <p:bg>
      <p:bgPr>
        <a:solidFill>
          <a:srgbClr val="E8E8E8"/>
        </a:solidFill>
        <a:effectLst/>
      </p:bgPr>
    </p:bg>
    <p:spTree>
      <p:nvGrpSpPr>
        <p:cNvPr id="1" name=""/>
        <p:cNvGrpSpPr/>
        <p:nvPr/>
      </p:nvGrpSpPr>
      <p:grpSpPr>
        <a:xfrm>
          <a:off x="0" y="0"/>
          <a:ext cx="0" cy="0"/>
          <a:chOff x="0" y="0"/>
          <a:chExt cx="0" cy="0"/>
        </a:xfrm>
      </p:grpSpPr>
      <p:sp>
        <p:nvSpPr>
          <p:cNvPr id="11" name="Title 1"/>
          <p:cNvSpPr>
            <a:spLocks noGrp="1"/>
          </p:cNvSpPr>
          <p:nvPr>
            <p:ph type="title" idx="4294967295"/>
          </p:nvPr>
        </p:nvSpPr>
        <p:spPr>
          <a:xfrm>
            <a:off x="914400" y="186856"/>
            <a:ext cx="5486400" cy="1371600"/>
          </a:xfrm>
        </p:spPr>
        <p:txBody>
          <a:bodyPr/>
          <a:lstStyle/>
          <a:p>
            <a:endParaRPr lang="en-US" dirty="0"/>
          </a:p>
        </p:txBody>
      </p:sp>
      <p:sp>
        <p:nvSpPr>
          <p:cNvPr id="10" name="Title 2"/>
          <p:cNvSpPr txBox="1">
            <a:spLocks/>
          </p:cNvSpPr>
          <p:nvPr userDrawn="1"/>
        </p:nvSpPr>
        <p:spPr>
          <a:xfrm>
            <a:off x="0" y="1651380"/>
            <a:ext cx="12192000" cy="1828800"/>
          </a:xfrm>
          <a:prstGeom prst="rect">
            <a:avLst/>
          </a:prstGeom>
          <a:solidFill>
            <a:srgbClr val="003865"/>
          </a:solidFill>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smtClean="0">
                <a:solidFill>
                  <a:srgbClr val="FFFFFF"/>
                </a:solidFill>
              </a:rPr>
              <a:t>Thank you!</a:t>
            </a:r>
            <a:endParaRPr lang="en-US" dirty="0">
              <a:solidFill>
                <a:srgbClr val="FFFFFF"/>
              </a:solidFill>
            </a:endParaRPr>
          </a:p>
        </p:txBody>
      </p:sp>
      <p:sp>
        <p:nvSpPr>
          <p:cNvPr id="8"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9" name="Picture 8"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smtClean="0">
                <a:solidFill>
                  <a:srgbClr val="000000"/>
                </a:solidFill>
              </a:rPr>
              <a:t>Minnesota Department of Human Services</a:t>
            </a:r>
            <a:r>
              <a:rPr lang="en-US" dirty="0" smtClean="0">
                <a:solidFill>
                  <a:srgbClr val="003865"/>
                </a:solidFill>
              </a:rPr>
              <a:t> | </a:t>
            </a:r>
            <a:r>
              <a:rPr lang="en-US" dirty="0" smtClean="0">
                <a:solidFill>
                  <a:srgbClr val="000000"/>
                </a:solidFill>
              </a:rPr>
              <a:t>mn.gov/</a:t>
            </a:r>
            <a:r>
              <a:rPr lang="en-US" dirty="0" err="1" smtClean="0">
                <a:solidFill>
                  <a:srgbClr val="000000"/>
                </a:solidFill>
              </a:rPr>
              <a:t>dhs</a:t>
            </a:r>
            <a:endParaRPr lang="en-US" dirty="0">
              <a:solidFill>
                <a:srgbClr val="000000"/>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9541765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Split -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0" name="Rectangle 9"/>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
        <p:nvSpPr>
          <p:cNvPr id="3" name="Content Placeholder 2"/>
          <p:cNvSpPr>
            <a:spLocks noGrp="1"/>
          </p:cNvSpPr>
          <p:nvPr>
            <p:ph sz="half" idx="1"/>
          </p:nvPr>
        </p:nvSpPr>
        <p:spPr>
          <a:xfrm>
            <a:off x="914400" y="1554480"/>
            <a:ext cx="5029200" cy="4572000"/>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45352" y="1554480"/>
            <a:ext cx="5029200" cy="4572000"/>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7" name="Slide Number Placeholder 6"/>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7217704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Split - Light BG">
    <p:bg>
      <p:bgPr>
        <a:solidFill>
          <a:srgbClr val="E8E8E8"/>
        </a:solidFill>
        <a:effectLst/>
      </p:bgPr>
    </p:bg>
    <p:spTree>
      <p:nvGrpSpPr>
        <p:cNvPr id="1" name=""/>
        <p:cNvGrpSpPr/>
        <p:nvPr/>
      </p:nvGrpSpPr>
      <p:grpSpPr>
        <a:xfrm>
          <a:off x="0" y="0"/>
          <a:ext cx="0" cy="0"/>
          <a:chOff x="0" y="0"/>
          <a:chExt cx="0" cy="0"/>
        </a:xfrm>
      </p:grpSpPr>
      <p:sp>
        <p:nvSpPr>
          <p:cNvPr id="13" name="Rectangle 12"/>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5" name="Rectangle 14"/>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sz="half" idx="1"/>
          </p:nvPr>
        </p:nvSpPr>
        <p:spPr>
          <a:xfrm>
            <a:off x="914400" y="1554480"/>
            <a:ext cx="5029200" cy="4572000"/>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45352" y="1554480"/>
            <a:ext cx="5029200" cy="4572000"/>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7" name="Slide Number Placeholder 6"/>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399625518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able - Light BG">
    <p:bg>
      <p:bgPr>
        <a:solidFill>
          <a:srgbClr val="E8E8E8"/>
        </a:solidFill>
        <a:effectLst/>
      </p:bgPr>
    </p:bg>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9" name="Rectangle 8"/>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able Placeholder 9"/>
          <p:cNvSpPr>
            <a:spLocks noGrp="1"/>
          </p:cNvSpPr>
          <p:nvPr>
            <p:ph type="tbl" sz="quarter" idx="13"/>
          </p:nvPr>
        </p:nvSpPr>
        <p:spPr>
          <a:xfrm>
            <a:off x="914400" y="1554480"/>
            <a:ext cx="10360152" cy="4572000"/>
          </a:xfrm>
        </p:spPr>
        <p:txBody>
          <a:bodyPr/>
          <a:lstStyle/>
          <a:p>
            <a:r>
              <a:rPr lang="en-US" smtClean="0"/>
              <a:t>Click icon to add table</a:t>
            </a:r>
            <a:endParaRPr lang="en-US" dirty="0"/>
          </a:p>
        </p:txBody>
      </p:sp>
      <p:sp>
        <p:nvSpPr>
          <p:cNvPr id="4" name="Date Placeholder 3"/>
          <p:cNvSpPr>
            <a:spLocks noGrp="1"/>
          </p:cNvSpPr>
          <p:nvPr>
            <p:ph type="dt" sz="half" idx="10"/>
          </p:nvPr>
        </p:nvSpPr>
        <p:spPr/>
        <p:txBody>
          <a:bodyPr/>
          <a:lstStyle/>
          <a:p>
            <a:endParaRPr lang="en-US"/>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73802876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ackground Image Dark Overlay - Dark">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6099048" cy="2743200"/>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9636897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ackground Image Dark Overlay - Ligh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smtClean="0"/>
              <a:t>Click Icon to add picture</a:t>
            </a:r>
            <a:endParaRPr lang="en-US" dirty="0"/>
          </a:p>
        </p:txBody>
      </p:sp>
      <p:sp>
        <p:nvSpPr>
          <p:cNvPr id="8" name="Content Placeholder 2"/>
          <p:cNvSpPr>
            <a:spLocks noGrp="1"/>
          </p:cNvSpPr>
          <p:nvPr>
            <p:ph idx="1"/>
          </p:nvPr>
        </p:nvSpPr>
        <p:spPr>
          <a:xfrm>
            <a:off x="0" y="2609242"/>
            <a:ext cx="6099048" cy="2743200"/>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406245104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ic Right Solid-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914400" y="1188720"/>
            <a:ext cx="6217920"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Picture Placeholder 2"/>
          <p:cNvSpPr>
            <a:spLocks noGrp="1"/>
          </p:cNvSpPr>
          <p:nvPr>
            <p:ph type="pic" sz="quarter" idx="13"/>
          </p:nvPr>
        </p:nvSpPr>
        <p:spPr>
          <a:xfrm>
            <a:off x="7434072" y="1188720"/>
            <a:ext cx="4754880" cy="5029200"/>
          </a:xfrm>
        </p:spPr>
        <p:txBody>
          <a:bodyPr/>
          <a:lstStyle>
            <a:lvl1pPr>
              <a:buClr>
                <a:schemeClr val="accent2"/>
              </a:buClr>
              <a:defRPr>
                <a:solidFill>
                  <a:schemeClr val="bg1"/>
                </a:solidFill>
              </a:defRPr>
            </a:lvl1pPr>
          </a:lstStyle>
          <a:p>
            <a:r>
              <a:rPr lang="en-US" smtClean="0"/>
              <a:t>Click icon to add picture</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298213420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ic Right Solid -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3" name="Content Placeholder 4"/>
          <p:cNvSpPr>
            <a:spLocks noGrp="1"/>
          </p:cNvSpPr>
          <p:nvPr>
            <p:ph sz="quarter" idx="10"/>
          </p:nvPr>
        </p:nvSpPr>
        <p:spPr>
          <a:xfrm>
            <a:off x="914399" y="1188720"/>
            <a:ext cx="6217920"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Picture Placeholder 2"/>
          <p:cNvSpPr>
            <a:spLocks noGrp="1"/>
          </p:cNvSpPr>
          <p:nvPr>
            <p:ph type="pic" sz="quarter" idx="13"/>
          </p:nvPr>
        </p:nvSpPr>
        <p:spPr>
          <a:xfrm>
            <a:off x="7434072" y="1188720"/>
            <a:ext cx="4754880" cy="5029200"/>
          </a:xfrm>
        </p:spPr>
        <p:txBody>
          <a:bodyPr/>
          <a:lstStyle>
            <a:lvl1pPr>
              <a:buClr>
                <a:schemeClr val="accent2"/>
              </a:buClr>
              <a:defRPr>
                <a:solidFill>
                  <a:schemeClr val="bg1"/>
                </a:solidFill>
              </a:defRPr>
            </a:lvl1pPr>
          </a:lstStyle>
          <a:p>
            <a:r>
              <a:rPr lang="en-US" smtClean="0"/>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18324773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ontent Pic Right Solid - Gradient Ligh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914400" y="1188720"/>
            <a:ext cx="6217920" cy="5029200"/>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Picture Placeholder 2"/>
          <p:cNvSpPr>
            <a:spLocks noGrp="1"/>
          </p:cNvSpPr>
          <p:nvPr>
            <p:ph type="pic" sz="quarter" idx="13"/>
          </p:nvPr>
        </p:nvSpPr>
        <p:spPr>
          <a:xfrm>
            <a:off x="7434072" y="1188720"/>
            <a:ext cx="4754880" cy="5029200"/>
          </a:xfrm>
        </p:spPr>
        <p:txBody>
          <a:bodyPr/>
          <a:lstStyle>
            <a:lvl1pPr>
              <a:buClr>
                <a:schemeClr val="tx1"/>
              </a:buClr>
              <a:defRPr>
                <a:solidFill>
                  <a:schemeClr val="tx1"/>
                </a:solidFill>
              </a:defRPr>
            </a:lvl1pPr>
          </a:lstStyle>
          <a:p>
            <a:r>
              <a:rPr lang="en-US" smtClean="0"/>
              <a:t>Click icon to add picture</a:t>
            </a:r>
            <a:endParaRPr lang="en-US" dirty="0"/>
          </a:p>
        </p:txBody>
      </p:sp>
      <p:sp>
        <p:nvSpPr>
          <p:cNvPr id="9"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endParaRPr lang="en-US"/>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0"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2118247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 Logo Only Ligh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pic>
        <p:nvPicPr>
          <p:cNvPr id="10" name="Picture 9" descr="Minnesota Department of Human Services logo" title="MN DHS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7314" y="1193805"/>
            <a:ext cx="8741044" cy="1829520"/>
          </a:xfrm>
          <a:prstGeom prst="rect">
            <a:avLst/>
          </a:prstGeom>
        </p:spPr>
      </p:pic>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8" name="Date Placeholder 17"/>
          <p:cNvSpPr>
            <a:spLocks noGrp="1"/>
          </p:cNvSpPr>
          <p:nvPr>
            <p:ph type="dt" sz="half" idx="15"/>
          </p:nvPr>
        </p:nvSpPr>
        <p:spPr/>
        <p:txBody>
          <a:bodyPr/>
          <a:lstStyle/>
          <a:p>
            <a:endParaRPr lang="en-US"/>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9" name="Slide Number Placeholder 18"/>
          <p:cNvSpPr>
            <a:spLocks noGrp="1"/>
          </p:cNvSpPr>
          <p:nvPr>
            <p:ph type="sldNum" sz="quarter" idx="16"/>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77299600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eam Page 4 Up - Light 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17" name="Rectangle 16"/>
          <p:cNvSpPr/>
          <p:nvPr/>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3" name="Date Placeholder 2"/>
          <p:cNvSpPr>
            <a:spLocks noGrp="1"/>
          </p:cNvSpPr>
          <p:nvPr>
            <p:ph type="dt" sz="half" idx="10"/>
          </p:nvPr>
        </p:nvSpPr>
        <p:spPr/>
        <p:txBody>
          <a:bodyPr/>
          <a:lstStyle/>
          <a:p>
            <a:endParaRPr lang="en-US"/>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33822628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eam Page 4-Up - White 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19" name="Rectangle 18"/>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3" name="Date Placeholder 2"/>
          <p:cNvSpPr>
            <a:spLocks noGrp="1"/>
          </p:cNvSpPr>
          <p:nvPr>
            <p:ph type="dt" sz="half" idx="10"/>
          </p:nvPr>
        </p:nvSpPr>
        <p:spPr/>
        <p:txBody>
          <a:bodyPr/>
          <a:lstStyle/>
          <a:p>
            <a:endParaRPr lang="en-US"/>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343604908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eam Page 3 Up - Light 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17" name="Rectangle 16"/>
          <p:cNvSpPr/>
          <p:nvPr/>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3" name="Date Placeholder 2"/>
          <p:cNvSpPr>
            <a:spLocks noGrp="1"/>
          </p:cNvSpPr>
          <p:nvPr>
            <p:ph type="dt" sz="half" idx="10"/>
          </p:nvPr>
        </p:nvSpPr>
        <p:spPr/>
        <p:txBody>
          <a:bodyPr/>
          <a:lstStyle/>
          <a:p>
            <a:endParaRPr lang="en-US"/>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85808122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eam Page 4 Up Horizontal - Light 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17" name="Rectangle 16"/>
          <p:cNvSpPr/>
          <p:nvPr/>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383475220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eam Page 4 Up Horizontal - White BG">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8" name="Rectangle 7"/>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p:txBody>
          <a:bodyPr/>
          <a:lstStyle/>
          <a:p>
            <a:endParaRPr lang="en-US"/>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
        <p:nvSpPr>
          <p:cNvPr id="21"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91113915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eam Page 2 Up Horizontal - Light 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17" name="Rectangle 16"/>
          <p:cNvSpPr/>
          <p:nvPr/>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2663897102"/>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eam Page 2 Up Horizontal - White BG">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r>
              <a:rPr lang="en-US" smtClean="0"/>
              <a:t>Click to edit Master title style</a:t>
            </a:r>
            <a:endParaRPr lang="en-US" dirty="0"/>
          </a:p>
        </p:txBody>
      </p:sp>
      <p:sp>
        <p:nvSpPr>
          <p:cNvPr id="8" name="Rectangle 7"/>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84395802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Dar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8"/>
          </a:xfrm>
        </p:spPr>
        <p:txBody>
          <a:bodyPr/>
          <a:lstStyle/>
          <a:p>
            <a:r>
              <a:rPr lang="en-US" smtClean="0"/>
              <a:t>Click icon to add picture</a:t>
            </a:r>
            <a:endParaRPr lang="en-US"/>
          </a:p>
        </p:txBody>
      </p:sp>
    </p:spTree>
    <p:extLst>
      <p:ext uri="{BB962C8B-B14F-4D97-AF65-F5344CB8AC3E}">
        <p14:creationId xmlns:p14="http://schemas.microsoft.com/office/powerpoint/2010/main" val="368872095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Whit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chemeClr val="bg1">
              <a:alpha val="87843"/>
            </a:schemeClr>
          </a:solidFill>
        </p:spPr>
        <p:txBody>
          <a:bodyPr>
            <a:normAutofit/>
          </a:bodyPr>
          <a:lstStyle>
            <a:lvl1pPr algn="ctr">
              <a:defRPr sz="3600">
                <a:solidFill>
                  <a:srgbClr val="003865"/>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213112914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36676694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 Logo Only Dark">
    <p:bg>
      <p:bgPr>
        <a:solidFill>
          <a:schemeClr val="tx1"/>
        </a:solidFill>
        <a:effectLst/>
      </p:bgPr>
    </p:bg>
    <p:spTree>
      <p:nvGrpSpPr>
        <p:cNvPr id="1" name=""/>
        <p:cNvGrpSpPr/>
        <p:nvPr/>
      </p:nvGrpSpPr>
      <p:grpSpPr>
        <a:xfrm>
          <a:off x="0" y="0"/>
          <a:ext cx="0" cy="0"/>
          <a:chOff x="0" y="0"/>
          <a:chExt cx="0" cy="0"/>
        </a:xfrm>
      </p:grpSpPr>
      <p:sp>
        <p:nvSpPr>
          <p:cNvPr id="8" name="Rectangle 7"/>
          <p:cNvSpPr/>
          <p:nvPr/>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itle 1"/>
          <p:cNvSpPr>
            <a:spLocks noGrp="1"/>
          </p:cNvSpPr>
          <p:nvPr>
            <p:ph type="title" hasCustomPrompt="1"/>
          </p:nvPr>
        </p:nvSpPr>
        <p:spPr>
          <a:xfrm>
            <a:off x="0" y="4188562"/>
            <a:ext cx="12192000" cy="1197864"/>
          </a:xfrm>
          <a:solidFill>
            <a:srgbClr val="78BE21"/>
          </a:solidFill>
        </p:spPr>
        <p:txBody>
          <a:bodyPr/>
          <a:lstStyle>
            <a:lvl1pPr algn="ctr">
              <a:defRPr baseline="0"/>
            </a:lvl1pPr>
          </a:lstStyle>
          <a:p>
            <a:r>
              <a:rPr lang="en-US" dirty="0" smtClean="0"/>
              <a:t>Click to enter slideshow title</a:t>
            </a:r>
            <a:endParaRPr lang="en-US" dirty="0"/>
          </a:p>
        </p:txBody>
      </p:sp>
      <p:pic>
        <p:nvPicPr>
          <p:cNvPr id="7" name="Picture 6" descr="Minnesota Department of Human Services logo" title="MN DHS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7315" y="1193803"/>
            <a:ext cx="8741044" cy="1829522"/>
          </a:xfrm>
          <a:prstGeom prst="rect">
            <a:avLst/>
          </a:prstGeom>
        </p:spPr>
      </p:pic>
      <p:sp>
        <p:nvSpPr>
          <p:cNvPr id="9"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35809517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g Image - Green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270192447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de Solid - Light Gradient BG">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2032000" y="2233262"/>
            <a:ext cx="8128000" cy="2966751"/>
          </a:xfrm>
        </p:spPr>
        <p:txBody>
          <a:bodyPr/>
          <a:lstStyle/>
          <a:p>
            <a:r>
              <a:rPr lang="en-US" smtClean="0"/>
              <a:t>Click icon to add table</a:t>
            </a:r>
            <a:endParaRPr lang="en-US"/>
          </a:p>
        </p:txBody>
      </p:sp>
      <p:sp>
        <p:nvSpPr>
          <p:cNvPr id="6" name="Date Placeholder 3"/>
          <p:cNvSpPr>
            <a:spLocks noGrp="1"/>
          </p:cNvSpPr>
          <p:nvPr>
            <p:ph type="dt" sz="half" idx="10"/>
          </p:nvPr>
        </p:nvSpPr>
        <p:spPr>
          <a:xfrm>
            <a:off x="914400" y="6356350"/>
            <a:ext cx="1371600" cy="365125"/>
          </a:xfrm>
        </p:spPr>
        <p:txBody>
          <a:body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8" name="Slide Number Placeholder 5"/>
          <p:cNvSpPr>
            <a:spLocks noGrp="1"/>
          </p:cNvSpPr>
          <p:nvPr>
            <p:ph type="sldNum" sz="quarter" idx="12"/>
          </p:nvPr>
        </p:nvSpPr>
        <p:spPr>
          <a:xfrm>
            <a:off x="9902952" y="6356350"/>
            <a:ext cx="1371600" cy="365125"/>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2789658850"/>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de Solid - Dark BG">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r>
              <a:rPr lang="en-US" smtClean="0"/>
              <a:t>Click icon to add table</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334543085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Screen Capture Right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6320"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846320"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1006363652"/>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Screen Capture Right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914400" y="365760"/>
            <a:ext cx="3657600" cy="2743200"/>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914400" y="3200400"/>
            <a:ext cx="3657600" cy="283464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6320" y="457200"/>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846320" y="1005840"/>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914400" y="6356350"/>
            <a:ext cx="1371600" cy="365125"/>
          </a:xfrm>
        </p:spPr>
        <p:txBody>
          <a:body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1" name="Slide Number Placeholder 6"/>
          <p:cNvSpPr>
            <a:spLocks noGrp="1"/>
          </p:cNvSpPr>
          <p:nvPr>
            <p:ph type="sldNum" sz="quarter" idx="13"/>
          </p:nvPr>
        </p:nvSpPr>
        <p:spPr>
          <a:xfrm>
            <a:off x="9902952" y="6356350"/>
            <a:ext cx="1371600" cy="365125"/>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270149596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Screen Capture Right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6320" y="457200"/>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846320" y="1005840"/>
            <a:ext cx="9516215" cy="4850604"/>
          </a:xfrm>
        </p:spPr>
        <p:txBody>
          <a:bodyPr/>
          <a:lstStyle>
            <a:lvl1pPr>
              <a:defRPr/>
            </a:lvl1pPr>
          </a:lstStyle>
          <a:p>
            <a:r>
              <a:rPr lang="en-US" dirty="0" smtClean="0"/>
              <a:t>Click icon to insert screenshot</a:t>
            </a:r>
            <a:endParaRPr lang="en-US" dirty="0"/>
          </a:p>
        </p:txBody>
      </p:sp>
      <p:sp>
        <p:nvSpPr>
          <p:cNvPr id="12"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smtClean="0"/>
              <a:t>Click to edit title</a:t>
            </a:r>
            <a:endParaRPr lang="en-US" dirty="0"/>
          </a:p>
        </p:txBody>
      </p:sp>
      <p:sp>
        <p:nvSpPr>
          <p:cNvPr id="17"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2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2081369712"/>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Screen Capture Bottom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Text Placeholder 3"/>
          <p:cNvSpPr>
            <a:spLocks noGrp="1"/>
          </p:cNvSpPr>
          <p:nvPr>
            <p:ph type="body" sz="quarter" idx="13"/>
          </p:nvPr>
        </p:nvSpPr>
        <p:spPr>
          <a:xfrm>
            <a:off x="914400" y="1188720"/>
            <a:ext cx="10360152" cy="173736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657600"/>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404479208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creen Capture Bottom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914400" y="1188720"/>
            <a:ext cx="10360152" cy="173736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657600"/>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264860504"/>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creen Capture Bottom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9" name="Text Placeholder 3"/>
          <p:cNvSpPr>
            <a:spLocks noGrp="1"/>
          </p:cNvSpPr>
          <p:nvPr>
            <p:ph type="body" sz="quarter" idx="13"/>
          </p:nvPr>
        </p:nvSpPr>
        <p:spPr>
          <a:xfrm>
            <a:off x="914400" y="1188720"/>
            <a:ext cx="10360152" cy="173736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8" name="Picture Placeholder 12" descr="Screenshot"/>
          <p:cNvSpPr>
            <a:spLocks noGrp="1"/>
          </p:cNvSpPr>
          <p:nvPr>
            <p:ph type="pic" sz="quarter" idx="10" hasCustomPrompt="1"/>
          </p:nvPr>
        </p:nvSpPr>
        <p:spPr>
          <a:xfrm>
            <a:off x="1373459" y="3657600"/>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4195362845"/>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creen Capture Display Right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smtClean="0"/>
              <a:t>Click to edit title</a:t>
            </a:r>
            <a:endParaRPr lang="en-US" dirty="0"/>
          </a:p>
        </p:txBody>
      </p:sp>
      <p:sp>
        <p:nvSpPr>
          <p:cNvPr id="17"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4" name="Picture 13" descr="Compute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smtClean="0"/>
              <a:t>Click icon to insert screenshot</a:t>
            </a:r>
            <a:endParaRPr lang="en-US" dirty="0"/>
          </a:p>
        </p:txBody>
      </p:sp>
      <p:sp>
        <p:nvSpPr>
          <p:cNvPr id="1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2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371895546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 Photo Light">
    <p:spTree>
      <p:nvGrpSpPr>
        <p:cNvPr id="1" name=""/>
        <p:cNvGrpSpPr/>
        <p:nvPr/>
      </p:nvGrpSpPr>
      <p:grpSpPr>
        <a:xfrm>
          <a:off x="0" y="0"/>
          <a:ext cx="0" cy="0"/>
          <a:chOff x="0" y="0"/>
          <a:chExt cx="0" cy="0"/>
        </a:xfrm>
      </p:grpSpPr>
      <p:sp>
        <p:nvSpPr>
          <p:cNvPr id="7" name="Rectangle 6"/>
          <p:cNvSpPr/>
          <p:nvPr/>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itle 1"/>
          <p:cNvSpPr>
            <a:spLocks noGrp="1"/>
          </p:cNvSpPr>
          <p:nvPr>
            <p:ph type="title" hasCustomPrompt="1"/>
          </p:nvPr>
        </p:nvSpPr>
        <p:spPr>
          <a:xfrm>
            <a:off x="3048" y="4186256"/>
            <a:ext cx="12188952" cy="1197864"/>
          </a:xfrm>
          <a:solidFill>
            <a:schemeClr val="tx1"/>
          </a:solidFill>
        </p:spPr>
        <p:txBody>
          <a:bodyPr/>
          <a:lstStyle>
            <a:lvl1pPr algn="ctr">
              <a:defRPr>
                <a:solidFill>
                  <a:schemeClr val="bg1"/>
                </a:solidFill>
              </a:defRPr>
            </a:lvl1pPr>
          </a:lstStyle>
          <a:p>
            <a:r>
              <a:rPr lang="en-US" dirty="0" smtClean="0"/>
              <a:t>Click to edit section title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pic>
        <p:nvPicPr>
          <p:cNvPr id="6" name="Picture 5" descr="Minnesota Department of Human Services logo" title="MN DHS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8"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sp>
        <p:nvSpPr>
          <p:cNvPr id="9" name="Text Placeholder 10"/>
          <p:cNvSpPr>
            <a:spLocks noGrp="1"/>
          </p:cNvSpPr>
          <p:nvPr>
            <p:ph type="body" sz="quarter" idx="14" hasCustomPrompt="1"/>
          </p:nvPr>
        </p:nvSpPr>
        <p:spPr>
          <a:xfrm>
            <a:off x="2802467" y="5548172"/>
            <a:ext cx="6587067" cy="649794"/>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Tree>
    <p:extLst>
      <p:ext uri="{BB962C8B-B14F-4D97-AF65-F5344CB8AC3E}">
        <p14:creationId xmlns:p14="http://schemas.microsoft.com/office/powerpoint/2010/main" val="6334712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ngle Quote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3"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14"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15"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1895999395"/>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ngle Quote - Black Gradient">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endParaRPr lang="en-US"/>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1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2187367484"/>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Single Quote - Light Gradient">
    <p:bg>
      <p:bgPr>
        <a:gradFill>
          <a:gsLst>
            <a:gs pos="100000">
              <a:srgbClr val="E8E8E8"/>
            </a:gs>
            <a:gs pos="3000">
              <a:schemeClr val="bg1"/>
            </a:gs>
            <a:gs pos="86000">
              <a:schemeClr val="bg2"/>
            </a:gs>
          </a:gsLst>
          <a:path path="circle">
            <a:fillToRect l="50000" t="50000" r="50000" b="50000"/>
          </a:path>
        </a:gradFill>
        <a:effectLst/>
      </p:bgPr>
    </p:bg>
    <p:spTree>
      <p:nvGrpSpPr>
        <p:cNvPr id="1" name=""/>
        <p:cNvGrpSpPr/>
        <p:nvPr/>
      </p:nvGrpSpPr>
      <p:grpSpPr>
        <a:xfrm>
          <a:off x="0" y="0"/>
          <a:ext cx="0" cy="0"/>
          <a:chOff x="0" y="0"/>
          <a:chExt cx="0" cy="0"/>
        </a:xfrm>
      </p:grpSpPr>
      <p:sp>
        <p:nvSpPr>
          <p:cNvPr id="8" name="Date Placeholder 4"/>
          <p:cNvSpPr>
            <a:spLocks noGrp="1"/>
          </p:cNvSpPr>
          <p:nvPr>
            <p:ph type="dt" sz="half" idx="12"/>
          </p:nvPr>
        </p:nvSpPr>
        <p:spPr>
          <a:xfrm>
            <a:off x="838200" y="6356350"/>
            <a:ext cx="1358590" cy="365125"/>
          </a:xfrm>
        </p:spPr>
        <p:txBody>
          <a:bodyPr/>
          <a:lstStyle/>
          <a:p>
            <a:endParaRPr lang="en-US"/>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0" name="Slide Number Placeholder 6"/>
          <p:cNvSpPr>
            <a:spLocks noGrp="1"/>
          </p:cNvSpPr>
          <p:nvPr>
            <p:ph type="sldNum" sz="quarter" idx="14"/>
          </p:nvPr>
        </p:nvSpPr>
        <p:spPr>
          <a:xfrm>
            <a:off x="9891132" y="6356350"/>
            <a:ext cx="1462668" cy="365125"/>
          </a:xfrm>
        </p:spPr>
        <p:txBody>
          <a:bodyPr/>
          <a:lstStyle/>
          <a:p>
            <a:fld id="{F04D183F-E09B-49C8-8E09-65431E246204}" type="slidenum">
              <a:rPr lang="en-US" smtClean="0"/>
              <a:t>‹#›</a:t>
            </a:fld>
            <a:endParaRPr lang="en-US"/>
          </a:p>
        </p:txBody>
      </p:sp>
      <p:sp>
        <p:nvSpPr>
          <p:cNvPr id="11" name="Rounded Rectangular Callout 11"/>
          <p:cNvSpPr/>
          <p:nvPr/>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3"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Tree>
    <p:extLst>
      <p:ext uri="{BB962C8B-B14F-4D97-AF65-F5344CB8AC3E}">
        <p14:creationId xmlns:p14="http://schemas.microsoft.com/office/powerpoint/2010/main" val="1729635749"/>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Box - Dark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smtClean="0"/>
              <a:t>Click icon to add picture</a:t>
            </a:r>
            <a:endParaRPr lang="en-US"/>
          </a:p>
        </p:txBody>
      </p:sp>
      <p:sp>
        <p:nvSpPr>
          <p:cNvPr id="2" name="Title 1"/>
          <p:cNvSpPr>
            <a:spLocks noGrp="1"/>
          </p:cNvSpPr>
          <p:nvPr>
            <p:ph type="title" hasCustomPrompt="1"/>
          </p:nvPr>
        </p:nvSpPr>
        <p:spPr>
          <a:xfrm>
            <a:off x="914400" y="1554480"/>
            <a:ext cx="10360152" cy="3200400"/>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8" name="Date Placeholder 4"/>
          <p:cNvSpPr>
            <a:spLocks noGrp="1"/>
          </p:cNvSpPr>
          <p:nvPr>
            <p:ph type="dt" sz="half" idx="12"/>
          </p:nvPr>
        </p:nvSpPr>
        <p:spPr>
          <a:xfrm>
            <a:off x="838200" y="6356350"/>
            <a:ext cx="1358590" cy="365125"/>
          </a:xfrm>
        </p:spPr>
        <p:txBody>
          <a:bodyPr/>
          <a:lstStyle/>
          <a:p>
            <a:endParaRPr lang="en-US"/>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0" name="Slide Number Placeholder 6"/>
          <p:cNvSpPr>
            <a:spLocks noGrp="1"/>
          </p:cNvSpPr>
          <p:nvPr>
            <p:ph type="sldNum" sz="quarter" idx="14"/>
          </p:nvPr>
        </p:nvSpPr>
        <p:spPr>
          <a:xfrm>
            <a:off x="9891132" y="6356350"/>
            <a:ext cx="1462668" cy="365125"/>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886444486"/>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Full Image One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
        <p:nvSpPr>
          <p:cNvPr id="8" name="Date Placeholder 4"/>
          <p:cNvSpPr>
            <a:spLocks noGrp="1"/>
          </p:cNvSpPr>
          <p:nvPr>
            <p:ph type="dt" sz="half" idx="12"/>
          </p:nvPr>
        </p:nvSpPr>
        <p:spPr>
          <a:xfrm>
            <a:off x="914400" y="6356350"/>
            <a:ext cx="1371600" cy="365125"/>
          </a:xfrm>
        </p:spPr>
        <p:txBody>
          <a:bodyPr/>
          <a:lstStyle/>
          <a:p>
            <a:endParaRPr lang="en-US"/>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0" name="Slide Number Placeholder 6"/>
          <p:cNvSpPr>
            <a:spLocks noGrp="1"/>
          </p:cNvSpPr>
          <p:nvPr>
            <p:ph type="sldNum" sz="quarter" idx="14"/>
          </p:nvPr>
        </p:nvSpPr>
        <p:spPr>
          <a:xfrm>
            <a:off x="9902952" y="6356350"/>
            <a:ext cx="1371600" cy="274320"/>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895260844"/>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Full Image Mu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r>
              <a:rPr lang="en-US" smtClean="0"/>
              <a:t>Click icon to add picture</a:t>
            </a:r>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
        <p:nvSpPr>
          <p:cNvPr id="14" name="Date Placeholder 4"/>
          <p:cNvSpPr>
            <a:spLocks noGrp="1"/>
          </p:cNvSpPr>
          <p:nvPr>
            <p:ph type="dt" sz="half" idx="12"/>
          </p:nvPr>
        </p:nvSpPr>
        <p:spPr>
          <a:xfrm>
            <a:off x="914400" y="6356350"/>
            <a:ext cx="1371600" cy="365125"/>
          </a:xfrm>
        </p:spPr>
        <p:txBody>
          <a:bodyPr/>
          <a:lstStyle/>
          <a:p>
            <a:endParaRPr lang="en-US"/>
          </a:p>
        </p:txBody>
      </p:sp>
      <p:sp>
        <p:nvSpPr>
          <p:cNvPr id="15"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6" name="Slide Number Placeholder 6"/>
          <p:cNvSpPr>
            <a:spLocks noGrp="1"/>
          </p:cNvSpPr>
          <p:nvPr>
            <p:ph type="sldNum" sz="quarter" idx="16"/>
          </p:nvPr>
        </p:nvSpPr>
        <p:spPr>
          <a:xfrm>
            <a:off x="9902952" y="6356350"/>
            <a:ext cx="1371600" cy="274320"/>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165693671"/>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Solid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914400" y="1280160"/>
            <a:ext cx="10360152" cy="1371600"/>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2455237886"/>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Quote Solid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280160"/>
            <a:ext cx="12192000" cy="1371600"/>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endParaRPr lang="en-US"/>
          </a:p>
        </p:txBody>
      </p:sp>
      <p:sp>
        <p:nvSpPr>
          <p:cNvPr id="5" name="Footer Placeholder 4"/>
          <p:cNvSpPr>
            <a:spLocks noGrp="1"/>
          </p:cNvSpPr>
          <p:nvPr>
            <p:ph type="ftr" sz="quarter" idx="12"/>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1"/>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3471316599"/>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914400" y="1371600"/>
            <a:ext cx="10360152" cy="1371600"/>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914400" y="2743200"/>
            <a:ext cx="10360152" cy="2743200"/>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8" name="Date Placeholder 4"/>
          <p:cNvSpPr>
            <a:spLocks noGrp="1"/>
          </p:cNvSpPr>
          <p:nvPr>
            <p:ph type="dt" sz="half" idx="12"/>
          </p:nvPr>
        </p:nvSpPr>
        <p:spPr>
          <a:xfrm>
            <a:off x="914400" y="6356350"/>
            <a:ext cx="1371600" cy="365125"/>
          </a:xfrm>
        </p:spPr>
        <p:txBody>
          <a:bodyPr/>
          <a:lstStyle/>
          <a:p>
            <a:endParaRPr lang="en-US"/>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0" name="Slide Number Placeholder 6"/>
          <p:cNvSpPr>
            <a:spLocks noGrp="1"/>
          </p:cNvSpPr>
          <p:nvPr>
            <p:ph type="sldNum" sz="quarter" idx="15"/>
          </p:nvPr>
        </p:nvSpPr>
        <p:spPr>
          <a:xfrm>
            <a:off x="9902952" y="6356350"/>
            <a:ext cx="1371600" cy="365125"/>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1836276839"/>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Big Number - Image BG">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r>
              <a:rPr lang="en-US" smtClean="0"/>
              <a:t>Click icon to add picture</a:t>
            </a:r>
            <a:endParaRPr lang="en-US"/>
          </a:p>
        </p:txBody>
      </p:sp>
      <p:sp>
        <p:nvSpPr>
          <p:cNvPr id="2" name="Title 1"/>
          <p:cNvSpPr>
            <a:spLocks noGrp="1"/>
          </p:cNvSpPr>
          <p:nvPr>
            <p:ph type="title" hasCustomPrompt="1"/>
          </p:nvPr>
        </p:nvSpPr>
        <p:spPr>
          <a:xfrm>
            <a:off x="5486400" y="457200"/>
            <a:ext cx="5029200" cy="502920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914400" y="0"/>
            <a:ext cx="4114800" cy="502920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13" name="Date Placeholder 4"/>
          <p:cNvSpPr>
            <a:spLocks noGrp="1"/>
          </p:cNvSpPr>
          <p:nvPr>
            <p:ph type="dt" sz="half" idx="12"/>
          </p:nvPr>
        </p:nvSpPr>
        <p:spPr>
          <a:xfrm>
            <a:off x="914400" y="6356350"/>
            <a:ext cx="1371600" cy="365125"/>
          </a:xfrm>
        </p:spPr>
        <p:txBody>
          <a:bodyPr/>
          <a:lstStyle/>
          <a:p>
            <a:endParaRPr lang="en-US"/>
          </a:p>
        </p:txBody>
      </p:sp>
      <p:sp>
        <p:nvSpPr>
          <p:cNvPr id="14"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15" name="Slide Number Placeholder 6"/>
          <p:cNvSpPr>
            <a:spLocks noGrp="1"/>
          </p:cNvSpPr>
          <p:nvPr>
            <p:ph type="sldNum" sz="quarter" idx="16"/>
          </p:nvPr>
        </p:nvSpPr>
        <p:spPr>
          <a:xfrm>
            <a:off x="9902952" y="6356350"/>
            <a:ext cx="1371600" cy="365125"/>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42090080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 Photo Dark">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itle 1"/>
          <p:cNvSpPr>
            <a:spLocks noGrp="1"/>
          </p:cNvSpPr>
          <p:nvPr>
            <p:ph type="title" hasCustomPrompt="1"/>
          </p:nvPr>
        </p:nvSpPr>
        <p:spPr>
          <a:xfrm>
            <a:off x="3048" y="4186256"/>
            <a:ext cx="12188952" cy="1197864"/>
          </a:xfrm>
          <a:solidFill>
            <a:schemeClr val="accent2"/>
          </a:solidFill>
        </p:spPr>
        <p:txBody>
          <a:bodyPr/>
          <a:lstStyle>
            <a:lvl1pPr algn="ctr">
              <a:defRPr>
                <a:solidFill>
                  <a:schemeClr val="tx1"/>
                </a:solidFill>
              </a:defRPr>
            </a:lvl1pPr>
          </a:lstStyle>
          <a:p>
            <a:r>
              <a:rPr lang="en-US" dirty="0" smtClean="0"/>
              <a:t>Click to edit section title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4D183F-E09B-49C8-8E09-65431E246204}" type="slidenum">
              <a:rPr lang="en-US" smtClean="0"/>
              <a:t>‹#›</a:t>
            </a:fld>
            <a:endParaRPr lang="en-US"/>
          </a:p>
        </p:txBody>
      </p:sp>
      <p:pic>
        <p:nvPicPr>
          <p:cNvPr id="10" name="Picture 9" descr="Minnesota Department of Human Services logo" title="MN DHS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12394" y="440737"/>
            <a:ext cx="4456176" cy="932688"/>
          </a:xfrm>
          <a:prstGeom prst="rect">
            <a:avLst/>
          </a:prstGeom>
        </p:spPr>
      </p:pic>
      <p:sp>
        <p:nvSpPr>
          <p:cNvPr id="8"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sp>
        <p:nvSpPr>
          <p:cNvPr id="9" name="Text Placeholder 10"/>
          <p:cNvSpPr>
            <a:spLocks noGrp="1"/>
          </p:cNvSpPr>
          <p:nvPr>
            <p:ph type="body" sz="quarter" idx="14" hasCustomPrompt="1"/>
          </p:nvPr>
        </p:nvSpPr>
        <p:spPr>
          <a:xfrm>
            <a:off x="2802467" y="5548172"/>
            <a:ext cx="6587067" cy="649794"/>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Tree>
    <p:extLst>
      <p:ext uri="{BB962C8B-B14F-4D97-AF65-F5344CB8AC3E}">
        <p14:creationId xmlns:p14="http://schemas.microsoft.com/office/powerpoint/2010/main" val="7163873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Big Number - Dark BG">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86400" y="457200"/>
            <a:ext cx="5029200" cy="502920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914400" y="0"/>
            <a:ext cx="4114800" cy="502920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4245796350"/>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hanks dark BG">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2"/>
          <p:cNvSpPr txBox="1">
            <a:spLocks/>
          </p:cNvSpPr>
          <p:nvPr/>
        </p:nvSpPr>
        <p:spPr>
          <a:xfrm>
            <a:off x="914400" y="2011680"/>
            <a:ext cx="10360152" cy="137160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smtClean="0"/>
              <a:t>Thank you!</a:t>
            </a:r>
            <a:endParaRPr lang="en-US" dirty="0"/>
          </a:p>
        </p:txBody>
      </p:sp>
      <p:sp>
        <p:nvSpPr>
          <p:cNvPr id="12" name="Title 1"/>
          <p:cNvSpPr>
            <a:spLocks noGrp="1"/>
          </p:cNvSpPr>
          <p:nvPr>
            <p:ph type="title" idx="4294967295"/>
          </p:nvPr>
        </p:nvSpPr>
        <p:spPr>
          <a:xfrm>
            <a:off x="914400" y="186856"/>
            <a:ext cx="5486400" cy="1371600"/>
          </a:xfrm>
        </p:spPr>
        <p:txBody>
          <a:bodyPr/>
          <a:lstStyle/>
          <a:p>
            <a:r>
              <a:rPr lang="en-US" smtClean="0"/>
              <a:t>Click to edit Master title style</a:t>
            </a:r>
            <a:endParaRPr lang="en-US" dirty="0"/>
          </a:p>
        </p:txBody>
      </p:sp>
      <p:sp>
        <p:nvSpPr>
          <p:cNvPr id="11"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8" name="Rectangle 7"/>
          <p:cNvSpPr/>
          <p:nvPr/>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Department of Human Services logo" title="MN DHS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bg1"/>
                </a:solidFill>
              </a:defRPr>
            </a:lvl1pPr>
          </a:lstStyle>
          <a:p>
            <a:endParaRPr lang="en-US"/>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932695457"/>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p:cSld name="Thanks light BG">
    <p:bg>
      <p:bgPr>
        <a:solidFill>
          <a:srgbClr val="E8E8E8"/>
        </a:solidFill>
        <a:effectLst/>
      </p:bgPr>
    </p:bg>
    <p:spTree>
      <p:nvGrpSpPr>
        <p:cNvPr id="1" name=""/>
        <p:cNvGrpSpPr/>
        <p:nvPr/>
      </p:nvGrpSpPr>
      <p:grpSpPr>
        <a:xfrm>
          <a:off x="0" y="0"/>
          <a:ext cx="0" cy="0"/>
          <a:chOff x="0" y="0"/>
          <a:chExt cx="0" cy="0"/>
        </a:xfrm>
      </p:grpSpPr>
      <p:sp>
        <p:nvSpPr>
          <p:cNvPr id="11" name="Title 1"/>
          <p:cNvSpPr>
            <a:spLocks noGrp="1"/>
          </p:cNvSpPr>
          <p:nvPr>
            <p:ph type="title" idx="4294967295"/>
          </p:nvPr>
        </p:nvSpPr>
        <p:spPr>
          <a:xfrm>
            <a:off x="914400" y="186856"/>
            <a:ext cx="5486400" cy="1371600"/>
          </a:xfrm>
        </p:spPr>
        <p:txBody>
          <a:bodyPr/>
          <a:lstStyle/>
          <a:p>
            <a:r>
              <a:rPr lang="en-US" smtClean="0"/>
              <a:t>Click to edit Master title style</a:t>
            </a:r>
            <a:endParaRPr lang="en-US" dirty="0"/>
          </a:p>
        </p:txBody>
      </p:sp>
      <p:sp>
        <p:nvSpPr>
          <p:cNvPr id="10" name="Title 2"/>
          <p:cNvSpPr txBox="1">
            <a:spLocks/>
          </p:cNvSpPr>
          <p:nvPr/>
        </p:nvSpPr>
        <p:spPr>
          <a:xfrm>
            <a:off x="0" y="1651380"/>
            <a:ext cx="12192000" cy="1828800"/>
          </a:xfrm>
          <a:prstGeom prst="rect">
            <a:avLst/>
          </a:prstGeom>
          <a:solidFill>
            <a:srgbClr val="003865"/>
          </a:solidFill>
        </p:spPr>
        <p:txBody>
          <a:bodyPr vert="horz" lIns="91440" tIns="45720" rIns="91440" bIns="4572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914400" y="3657600"/>
            <a:ext cx="10360152" cy="2286000"/>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6" name="Rectangle 5"/>
          <p:cNvSpPr/>
          <p:nvPr/>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Department of Human Services logo" title="MN DHS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Date Placeholder 2"/>
          <p:cNvSpPr>
            <a:spLocks noGrp="1"/>
          </p:cNvSpPr>
          <p:nvPr>
            <p:ph type="dt" sz="half" idx="10"/>
          </p:nvPr>
        </p:nvSpPr>
        <p:spPr/>
        <p:txBody>
          <a:bodyPr/>
          <a:lstStyle>
            <a:lvl1pPr>
              <a:defRPr>
                <a:solidFill>
                  <a:schemeClr val="tx2"/>
                </a:solidFill>
              </a:defRPr>
            </a:lvl1pPr>
          </a:lstStyle>
          <a:p>
            <a:endParaRPr lang="en-US"/>
          </a:p>
        </p:txBody>
      </p:sp>
      <p:sp>
        <p:nvSpPr>
          <p:cNvPr id="5" name="Footer Placeholder 4"/>
          <p:cNvSpPr>
            <a:spLocks noGrp="1"/>
          </p:cNvSpPr>
          <p:nvPr>
            <p:ph type="ftr" sz="quarter" idx="12"/>
          </p:nvPr>
        </p:nvSpPr>
        <p:spPr/>
        <p:txBody>
          <a:bodyPr/>
          <a:lstStyle>
            <a:lvl1pPr>
              <a:defRPr>
                <a:solidFill>
                  <a:schemeClr val="tx1"/>
                </a:solidFill>
              </a:defRPr>
            </a:lvl1pPr>
          </a:lstStyle>
          <a:p>
            <a:endParaRPr lang="en-US"/>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3751450279"/>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42011281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5" name="Footer Placeholder 4"/>
          <p:cNvSpPr>
            <a:spLocks noGrp="1"/>
          </p:cNvSpPr>
          <p:nvPr>
            <p:ph type="ftr" sz="quarter" idx="11"/>
          </p:nvPr>
        </p:nvSpPr>
        <p:spPr/>
        <p:txBody>
          <a:bodyPr/>
          <a:lstStyle/>
          <a:p>
            <a:endParaRPr lang="en-US">
              <a:solidFill>
                <a:prstClr val="black">
                  <a:lumMod val="95000"/>
                  <a:lumOff val="5000"/>
                </a:prstClr>
              </a:solidFill>
            </a:endParaRPr>
          </a:p>
        </p:txBody>
      </p:sp>
      <p:sp>
        <p:nvSpPr>
          <p:cNvPr id="6" name="Slide Number Placeholder 5"/>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19392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5" name="Footer Placeholder 4"/>
          <p:cNvSpPr>
            <a:spLocks noGrp="1"/>
          </p:cNvSpPr>
          <p:nvPr>
            <p:ph type="ftr" sz="quarter" idx="11"/>
          </p:nvPr>
        </p:nvSpPr>
        <p:spPr/>
        <p:txBody>
          <a:bodyPr/>
          <a:lstStyle/>
          <a:p>
            <a:endParaRPr lang="en-US">
              <a:solidFill>
                <a:prstClr val="black">
                  <a:lumMod val="95000"/>
                  <a:lumOff val="5000"/>
                </a:prstClr>
              </a:solidFill>
            </a:endParaRPr>
          </a:p>
        </p:txBody>
      </p:sp>
      <p:sp>
        <p:nvSpPr>
          <p:cNvPr id="6" name="Slide Number Placeholder 5"/>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29883203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5" name="Footer Placeholder 4"/>
          <p:cNvSpPr>
            <a:spLocks noGrp="1"/>
          </p:cNvSpPr>
          <p:nvPr>
            <p:ph type="ftr" sz="quarter" idx="11"/>
          </p:nvPr>
        </p:nvSpPr>
        <p:spPr/>
        <p:txBody>
          <a:bodyPr/>
          <a:lstStyle/>
          <a:p>
            <a:endParaRPr lang="en-US">
              <a:solidFill>
                <a:prstClr val="black">
                  <a:lumMod val="95000"/>
                  <a:lumOff val="5000"/>
                </a:prstClr>
              </a:solidFill>
            </a:endParaRPr>
          </a:p>
        </p:txBody>
      </p:sp>
      <p:sp>
        <p:nvSpPr>
          <p:cNvPr id="6" name="Slide Number Placeholder 5"/>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5343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6" name="Footer Placeholder 5"/>
          <p:cNvSpPr>
            <a:spLocks noGrp="1"/>
          </p:cNvSpPr>
          <p:nvPr>
            <p:ph type="ftr" sz="quarter" idx="11"/>
          </p:nvPr>
        </p:nvSpPr>
        <p:spPr/>
        <p:txBody>
          <a:bodyPr/>
          <a:lstStyle/>
          <a:p>
            <a:endParaRPr lang="en-US">
              <a:solidFill>
                <a:prstClr val="black">
                  <a:lumMod val="95000"/>
                  <a:lumOff val="5000"/>
                </a:prstClr>
              </a:solidFill>
            </a:endParaRPr>
          </a:p>
        </p:txBody>
      </p:sp>
      <p:sp>
        <p:nvSpPr>
          <p:cNvPr id="7" name="Slide Number Placeholder 6"/>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208206690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8" name="Footer Placeholder 7"/>
          <p:cNvSpPr>
            <a:spLocks noGrp="1"/>
          </p:cNvSpPr>
          <p:nvPr>
            <p:ph type="ftr" sz="quarter" idx="11"/>
          </p:nvPr>
        </p:nvSpPr>
        <p:spPr/>
        <p:txBody>
          <a:bodyPr/>
          <a:lstStyle/>
          <a:p>
            <a:endParaRPr lang="en-US">
              <a:solidFill>
                <a:prstClr val="black">
                  <a:lumMod val="95000"/>
                  <a:lumOff val="5000"/>
                </a:prstClr>
              </a:solidFill>
            </a:endParaRPr>
          </a:p>
        </p:txBody>
      </p:sp>
      <p:sp>
        <p:nvSpPr>
          <p:cNvPr id="9" name="Slide Number Placeholder 8"/>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8541986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4" name="Footer Placeholder 3"/>
          <p:cNvSpPr>
            <a:spLocks noGrp="1"/>
          </p:cNvSpPr>
          <p:nvPr>
            <p:ph type="ftr" sz="quarter" idx="11"/>
          </p:nvPr>
        </p:nvSpPr>
        <p:spPr/>
        <p:txBody>
          <a:bodyPr/>
          <a:lstStyle/>
          <a:p>
            <a:endParaRPr lang="en-US">
              <a:solidFill>
                <a:prstClr val="black">
                  <a:lumMod val="95000"/>
                  <a:lumOff val="5000"/>
                </a:prstClr>
              </a:solidFill>
            </a:endParaRPr>
          </a:p>
        </p:txBody>
      </p:sp>
      <p:sp>
        <p:nvSpPr>
          <p:cNvPr id="5" name="Slide Number Placeholder 4"/>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1272598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White BG">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8" name="Rectangle 7"/>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914400" y="1554480"/>
            <a:ext cx="10360152" cy="4572000"/>
          </a:xfr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227227126"/>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3" name="Footer Placeholder 2"/>
          <p:cNvSpPr>
            <a:spLocks noGrp="1"/>
          </p:cNvSpPr>
          <p:nvPr>
            <p:ph type="ftr" sz="quarter" idx="11"/>
          </p:nvPr>
        </p:nvSpPr>
        <p:spPr/>
        <p:txBody>
          <a:bodyPr/>
          <a:lstStyle/>
          <a:p>
            <a:endParaRPr lang="en-US">
              <a:solidFill>
                <a:prstClr val="black">
                  <a:lumMod val="95000"/>
                  <a:lumOff val="5000"/>
                </a:prstClr>
              </a:solidFill>
            </a:endParaRPr>
          </a:p>
        </p:txBody>
      </p:sp>
      <p:sp>
        <p:nvSpPr>
          <p:cNvPr id="4" name="Slide Number Placeholder 3"/>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227373862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6" name="Footer Placeholder 5"/>
          <p:cNvSpPr>
            <a:spLocks noGrp="1"/>
          </p:cNvSpPr>
          <p:nvPr>
            <p:ph type="ftr" sz="quarter" idx="11"/>
          </p:nvPr>
        </p:nvSpPr>
        <p:spPr/>
        <p:txBody>
          <a:bodyPr/>
          <a:lstStyle/>
          <a:p>
            <a:endParaRPr lang="en-US">
              <a:solidFill>
                <a:prstClr val="black">
                  <a:lumMod val="95000"/>
                  <a:lumOff val="5000"/>
                </a:prstClr>
              </a:solidFill>
            </a:endParaRPr>
          </a:p>
        </p:txBody>
      </p:sp>
      <p:sp>
        <p:nvSpPr>
          <p:cNvPr id="7" name="Slide Number Placeholder 6"/>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227016915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6" name="Footer Placeholder 5"/>
          <p:cNvSpPr>
            <a:spLocks noGrp="1"/>
          </p:cNvSpPr>
          <p:nvPr>
            <p:ph type="ftr" sz="quarter" idx="11"/>
          </p:nvPr>
        </p:nvSpPr>
        <p:spPr/>
        <p:txBody>
          <a:bodyPr/>
          <a:lstStyle/>
          <a:p>
            <a:endParaRPr lang="en-US">
              <a:solidFill>
                <a:prstClr val="black">
                  <a:lumMod val="95000"/>
                  <a:lumOff val="5000"/>
                </a:prstClr>
              </a:solidFill>
            </a:endParaRPr>
          </a:p>
        </p:txBody>
      </p:sp>
      <p:sp>
        <p:nvSpPr>
          <p:cNvPr id="7" name="Slide Number Placeholder 6"/>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12688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5" name="Footer Placeholder 4"/>
          <p:cNvSpPr>
            <a:spLocks noGrp="1"/>
          </p:cNvSpPr>
          <p:nvPr>
            <p:ph type="ftr" sz="quarter" idx="11"/>
          </p:nvPr>
        </p:nvSpPr>
        <p:spPr/>
        <p:txBody>
          <a:bodyPr/>
          <a:lstStyle/>
          <a:p>
            <a:endParaRPr lang="en-US">
              <a:solidFill>
                <a:prstClr val="black">
                  <a:lumMod val="95000"/>
                  <a:lumOff val="5000"/>
                </a:prstClr>
              </a:solidFill>
            </a:endParaRPr>
          </a:p>
        </p:txBody>
      </p:sp>
      <p:sp>
        <p:nvSpPr>
          <p:cNvPr id="6" name="Slide Number Placeholder 5"/>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spTree>
    <p:extLst>
      <p:ext uri="{BB962C8B-B14F-4D97-AF65-F5344CB8AC3E}">
        <p14:creationId xmlns:p14="http://schemas.microsoft.com/office/powerpoint/2010/main" val="205767841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5" name="Footer Placeholder 4"/>
          <p:cNvSpPr>
            <a:spLocks noGrp="1"/>
          </p:cNvSpPr>
          <p:nvPr>
            <p:ph type="ftr" sz="quarter" idx="11"/>
          </p:nvPr>
        </p:nvSpPr>
        <p:spPr/>
        <p:txBody>
          <a:bodyPr/>
          <a:lstStyle/>
          <a:p>
            <a:endParaRPr lang="en-US">
              <a:solidFill>
                <a:prstClr val="black">
                  <a:lumMod val="95000"/>
                  <a:lumOff val="5000"/>
                </a:prstClr>
              </a:solidFill>
            </a:endParaRPr>
          </a:p>
        </p:txBody>
      </p:sp>
      <p:sp>
        <p:nvSpPr>
          <p:cNvPr id="6" name="Slide Number Placeholder 5"/>
          <p:cNvSpPr>
            <a:spLocks noGrp="1"/>
          </p:cNvSpPr>
          <p:nvPr>
            <p:ph type="sldNum" sz="quarter" idx="12"/>
          </p:nvPr>
        </p:nvSpPr>
        <p:spPr/>
        <p:txBody>
          <a:body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744534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lide - Logo Only Dark">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pic>
        <p:nvPicPr>
          <p:cNvPr id="10" name="Picture 9"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7315" y="1193803"/>
            <a:ext cx="8741044" cy="1829522"/>
          </a:xfrm>
          <a:prstGeom prst="rect">
            <a:avLst/>
          </a:prstGeom>
        </p:spPr>
      </p:pic>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23" name="Date Placeholder 4"/>
          <p:cNvSpPr>
            <a:spLocks noGrp="1"/>
          </p:cNvSpPr>
          <p:nvPr>
            <p:ph type="body" sz="quarter" idx="17" hasCustomPrompt="1"/>
          </p:nvPr>
        </p:nvSpPr>
        <p:spPr>
          <a:xfrm>
            <a:off x="914400" y="6355080"/>
            <a:ext cx="1371600" cy="365760"/>
          </a:xfrm>
        </p:spPr>
        <p:txBody>
          <a:bodyPr anchor="ctr" anchorCtr="0">
            <a:normAutofit/>
          </a:bodyPr>
          <a:lstStyle>
            <a:lvl1pPr marL="0" indent="0" algn="l" defTabSz="914400" rtl="0" eaLnBrk="1" latinLnBrk="0" hangingPunct="1">
              <a:buNone/>
              <a:defRPr lang="en-US" sz="1200" kern="1200" dirty="0">
                <a:solidFill>
                  <a:schemeClr val="tx2"/>
                </a:solidFill>
                <a:latin typeface="+mn-lt"/>
                <a:ea typeface="+mn-ea"/>
                <a:cs typeface="+mn-cs"/>
              </a:defRPr>
            </a:lvl1pPr>
          </a:lstStyle>
          <a:p>
            <a:pPr lvl="0"/>
            <a:fld id="{D7ED242C-24FB-43A0-BCB6-43756FC812F6}" type="datetime1">
              <a:rPr lang="en-US" smtClean="0"/>
              <a:pPr/>
              <a:t>12/13/2016</a:t>
            </a:fld>
            <a:endParaRPr lang="en-US" dirty="0"/>
          </a:p>
        </p:txBody>
      </p:sp>
      <p:sp>
        <p:nvSpPr>
          <p:cNvPr id="24" name="Footer Placeholder 4"/>
          <p:cNvSpPr>
            <a:spLocks noGrp="1"/>
          </p:cNvSpPr>
          <p:nvPr>
            <p:ph type="body" sz="quarter" idx="19" hasCustomPrompt="1"/>
          </p:nvPr>
        </p:nvSpPr>
        <p:spPr>
          <a:xfrm>
            <a:off x="3302176" y="6336471"/>
            <a:ext cx="5587647" cy="402259"/>
          </a:xfrm>
        </p:spPr>
        <p:txBody>
          <a:bodyPr anchor="ctr" anchorCtr="0">
            <a:normAutofit/>
          </a:bodyPr>
          <a:lstStyle>
            <a:lvl1pPr marL="0" indent="0" algn="ctr" defTabSz="914400" rtl="0" eaLnBrk="1" latinLnBrk="0" hangingPunct="1">
              <a:buNone/>
              <a:defRPr lang="en-US" sz="1200" kern="1200" dirty="0">
                <a:solidFill>
                  <a:schemeClr val="tx2"/>
                </a:solidFill>
                <a:latin typeface="+mn-lt"/>
                <a:ea typeface="+mn-ea"/>
                <a:cs typeface="+mn-cs"/>
              </a:defRPr>
            </a:lvl1pPr>
          </a:lstStyle>
          <a:p>
            <a:r>
              <a:rPr lang="en-US" dirty="0" smtClean="0"/>
              <a:t>Minnesota Department of Human Services </a:t>
            </a:r>
            <a:r>
              <a:rPr lang="en-US" dirty="0" smtClean="0">
                <a:solidFill>
                  <a:schemeClr val="accent1"/>
                </a:solidFill>
              </a:rPr>
              <a:t>|</a:t>
            </a:r>
            <a:r>
              <a:rPr lang="en-US" dirty="0" smtClean="0"/>
              <a:t> mn.gov/</a:t>
            </a:r>
            <a:r>
              <a:rPr lang="en-US" dirty="0" err="1" smtClean="0"/>
              <a:t>dhs</a:t>
            </a:r>
            <a:endParaRPr lang="en-US" dirty="0"/>
          </a:p>
        </p:txBody>
      </p:sp>
      <p:sp>
        <p:nvSpPr>
          <p:cNvPr id="25" name="Slide Number Placeholder 4"/>
          <p:cNvSpPr>
            <a:spLocks noGrp="1"/>
          </p:cNvSpPr>
          <p:nvPr>
            <p:ph type="body" sz="quarter" idx="18" hasCustomPrompt="1"/>
          </p:nvPr>
        </p:nvSpPr>
        <p:spPr>
          <a:xfrm>
            <a:off x="9902952" y="6355080"/>
            <a:ext cx="1371600" cy="365760"/>
          </a:xfrm>
        </p:spPr>
        <p:txBody>
          <a:bodyPr anchor="ctr" anchorCtr="0">
            <a:normAutofit/>
          </a:bodyPr>
          <a:lstStyle>
            <a:lvl1pPr marL="0" indent="0" algn="r" defTabSz="914400" rtl="0" eaLnBrk="1" latinLnBrk="0" hangingPunct="1">
              <a:buNone/>
              <a:defRPr lang="en-US" sz="1200" kern="1200" dirty="0">
                <a:solidFill>
                  <a:schemeClr val="tx2"/>
                </a:solidFill>
                <a:latin typeface="+mn-lt"/>
                <a:ea typeface="+mn-ea"/>
                <a:cs typeface="+mn-cs"/>
              </a:defRPr>
            </a:lvl1pPr>
          </a:lstStyle>
          <a:p>
            <a:pPr lvl="0"/>
            <a:fld id="{48F63A3B-78C7-47BE-AE5E-E10140E04643}" type="slidenum">
              <a:rPr lang="en-US" smtClean="0"/>
              <a:pPr/>
              <a:t>‹#›</a:t>
            </a:fld>
            <a:endParaRPr lang="en-US" dirty="0"/>
          </a:p>
        </p:txBody>
      </p:sp>
    </p:spTree>
    <p:extLst>
      <p:ext uri="{BB962C8B-B14F-4D97-AF65-F5344CB8AC3E}">
        <p14:creationId xmlns:p14="http://schemas.microsoft.com/office/powerpoint/2010/main" val="1289980859"/>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Slide - Logo Only Ligh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0" name="Picture 9"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7314" y="1193805"/>
            <a:ext cx="8741044" cy="1829520"/>
          </a:xfrm>
          <a:prstGeom prst="rect">
            <a:avLst/>
          </a:prstGeom>
        </p:spPr>
      </p:pic>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6/19/2017</a:t>
            </a:fld>
            <a:endParaRPr lang="en-US" dirty="0">
              <a:solidFill>
                <a:srgbClr val="000000"/>
              </a:solidFill>
            </a:endParaRPr>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41621927"/>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itle Slide -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6" name="Picture Placeholder 5"/>
          <p:cNvSpPr>
            <a:spLocks noGrp="1"/>
          </p:cNvSpPr>
          <p:nvPr>
            <p:ph type="pic" sz="quarter" idx="17"/>
          </p:nvPr>
        </p:nvSpPr>
        <p:spPr>
          <a:xfrm>
            <a:off x="0" y="0"/>
            <a:ext cx="12192000" cy="3380732"/>
          </a:xfrm>
        </p:spPr>
        <p:txBody>
          <a:bodyPr/>
          <a:lstStyle/>
          <a:p>
            <a:endParaRPr lang="en-US" dirty="0"/>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8" name="Picture 7"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8703" y="5730575"/>
            <a:ext cx="4448641" cy="931111"/>
          </a:xfrm>
          <a:prstGeom prst="rect">
            <a:avLst/>
          </a:prstGeom>
        </p:spPr>
      </p:pic>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fld id="{D7ED242C-24FB-43A0-BCB6-43756FC812F6}" type="datetime1">
              <a:rPr lang="en-US" smtClean="0">
                <a:solidFill>
                  <a:srgbClr val="000000"/>
                </a:solidFill>
              </a:rPr>
              <a:pPr/>
              <a:t>6/19/2017</a:t>
            </a:fld>
            <a:r>
              <a:rPr lang="en-US" dirty="0" smtClean="0">
                <a:solidFill>
                  <a:srgbClr val="000000"/>
                </a:solidFill>
              </a:rPr>
              <a:t> </a:t>
            </a:r>
            <a:r>
              <a:rPr lang="en-US" dirty="0" smtClean="0">
                <a:solidFill>
                  <a:srgbClr val="003865"/>
                </a:solidFill>
              </a:rPr>
              <a:t>|</a:t>
            </a:r>
            <a:r>
              <a:rPr lang="en-US" dirty="0" smtClean="0">
                <a:solidFill>
                  <a:srgbClr val="000000"/>
                </a:solidFill>
              </a:rPr>
              <a:t> Minnesota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Tree>
    <p:extLst>
      <p:ext uri="{BB962C8B-B14F-4D97-AF65-F5344CB8AC3E}">
        <p14:creationId xmlns:p14="http://schemas.microsoft.com/office/powerpoint/2010/main" val="3252303846"/>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ction - Photo Ligh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smtClean="0"/>
              <a:t>Click to edit section title</a:t>
            </a:r>
            <a:endParaRPr lang="en-US" dirty="0"/>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pic>
        <p:nvPicPr>
          <p:cNvPr id="10" name="Picture 9" descr="Minnesota Department of Human Services logo" title="MN DH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12394" y="444403"/>
            <a:ext cx="4448641" cy="931111"/>
          </a:xfrm>
          <a:prstGeom prst="rect">
            <a:avLst/>
          </a:prstGeom>
        </p:spPr>
      </p:pic>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Text Placeholder 10"/>
          <p:cNvSpPr>
            <a:spLocks noGrp="1"/>
          </p:cNvSpPr>
          <p:nvPr>
            <p:ph type="body" sz="quarter" idx="14" hasCustomPrompt="1"/>
          </p:nvPr>
        </p:nvSpPr>
        <p:spPr>
          <a:xfrm>
            <a:off x="2802467" y="5488538"/>
            <a:ext cx="6587067" cy="649794"/>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25" name="Date Placeholder 4"/>
          <p:cNvSpPr>
            <a:spLocks noGrp="1"/>
          </p:cNvSpPr>
          <p:nvPr>
            <p:ph type="body" sz="quarter" idx="17" hasCustomPrompt="1"/>
          </p:nvPr>
        </p:nvSpPr>
        <p:spPr>
          <a:xfrm>
            <a:off x="914400" y="6355080"/>
            <a:ext cx="1371600" cy="365760"/>
          </a:xfrm>
        </p:spPr>
        <p:txBody>
          <a:bodyPr anchor="ctr" anchorCtr="0">
            <a:normAutofit/>
          </a:bodyPr>
          <a:lstStyle>
            <a:lvl1pPr marL="0" indent="0" algn="l" defTabSz="914400" rtl="0" eaLnBrk="1" latinLnBrk="0" hangingPunct="1">
              <a:buNone/>
              <a:defRPr lang="en-US" sz="1200" kern="1200" dirty="0">
                <a:solidFill>
                  <a:schemeClr val="tx2"/>
                </a:solidFill>
                <a:latin typeface="+mn-lt"/>
                <a:ea typeface="+mn-ea"/>
                <a:cs typeface="+mn-cs"/>
              </a:defRPr>
            </a:lvl1pPr>
          </a:lstStyle>
          <a:p>
            <a:pPr lvl="0"/>
            <a:fld id="{D7ED242C-24FB-43A0-BCB6-43756FC812F6}" type="datetime1">
              <a:rPr lang="en-US" smtClean="0"/>
              <a:pPr/>
              <a:t>12/13/2016</a:t>
            </a:fld>
            <a:endParaRPr lang="en-US" dirty="0"/>
          </a:p>
        </p:txBody>
      </p:sp>
      <p:sp>
        <p:nvSpPr>
          <p:cNvPr id="26" name="Footer Placeholder 4"/>
          <p:cNvSpPr>
            <a:spLocks noGrp="1"/>
          </p:cNvSpPr>
          <p:nvPr>
            <p:ph type="body" sz="quarter" idx="19" hasCustomPrompt="1"/>
          </p:nvPr>
        </p:nvSpPr>
        <p:spPr>
          <a:xfrm>
            <a:off x="3302176" y="6336471"/>
            <a:ext cx="5587647" cy="402259"/>
          </a:xfrm>
        </p:spPr>
        <p:txBody>
          <a:bodyPr anchor="ctr" anchorCtr="0">
            <a:normAutofit/>
          </a:bodyPr>
          <a:lstStyle>
            <a:lvl1pPr marL="0" indent="0" algn="ctr" defTabSz="914400" rtl="0" eaLnBrk="1" latinLnBrk="0" hangingPunct="1">
              <a:buNone/>
              <a:defRPr lang="en-US" sz="1200" kern="1200" dirty="0">
                <a:solidFill>
                  <a:schemeClr val="tx2"/>
                </a:solidFill>
                <a:latin typeface="+mn-lt"/>
                <a:ea typeface="+mn-ea"/>
                <a:cs typeface="+mn-cs"/>
              </a:defRPr>
            </a:lvl1pPr>
          </a:lstStyle>
          <a:p>
            <a:r>
              <a:rPr lang="en-US" dirty="0" smtClean="0"/>
              <a:t>Minnesota Department of Human Services </a:t>
            </a:r>
            <a:r>
              <a:rPr lang="en-US" dirty="0" smtClean="0">
                <a:solidFill>
                  <a:schemeClr val="accent1"/>
                </a:solidFill>
              </a:rPr>
              <a:t>|</a:t>
            </a:r>
            <a:r>
              <a:rPr lang="en-US" dirty="0" smtClean="0"/>
              <a:t> mn.gov/</a:t>
            </a:r>
            <a:r>
              <a:rPr lang="en-US" dirty="0" err="1" smtClean="0"/>
              <a:t>dhs</a:t>
            </a:r>
            <a:endParaRPr lang="en-US" dirty="0"/>
          </a:p>
        </p:txBody>
      </p:sp>
      <p:sp>
        <p:nvSpPr>
          <p:cNvPr id="27" name="Slide Number Placeholder 4"/>
          <p:cNvSpPr>
            <a:spLocks noGrp="1"/>
          </p:cNvSpPr>
          <p:nvPr>
            <p:ph type="body" sz="quarter" idx="18" hasCustomPrompt="1"/>
          </p:nvPr>
        </p:nvSpPr>
        <p:spPr>
          <a:xfrm>
            <a:off x="9902952" y="6355080"/>
            <a:ext cx="1371600" cy="365760"/>
          </a:xfrm>
        </p:spPr>
        <p:txBody>
          <a:bodyPr anchor="ctr" anchorCtr="0">
            <a:normAutofit/>
          </a:bodyPr>
          <a:lstStyle>
            <a:lvl1pPr marL="0" indent="0" algn="r" defTabSz="914400" rtl="0" eaLnBrk="1" latinLnBrk="0" hangingPunct="1">
              <a:buNone/>
              <a:defRPr lang="en-US" sz="1200" kern="1200" dirty="0">
                <a:solidFill>
                  <a:schemeClr val="tx2"/>
                </a:solidFill>
                <a:latin typeface="+mn-lt"/>
                <a:ea typeface="+mn-ea"/>
                <a:cs typeface="+mn-cs"/>
              </a:defRPr>
            </a:lvl1pPr>
          </a:lstStyle>
          <a:p>
            <a:pPr lvl="0"/>
            <a:fld id="{48F63A3B-78C7-47BE-AE5E-E10140E04643}" type="slidenum">
              <a:rPr lang="en-US" smtClean="0"/>
              <a:pPr/>
              <a:t>‹#›</a:t>
            </a:fld>
            <a:endParaRPr lang="en-US" dirty="0"/>
          </a:p>
        </p:txBody>
      </p:sp>
    </p:spTree>
    <p:extLst>
      <p:ext uri="{BB962C8B-B14F-4D97-AF65-F5344CB8AC3E}">
        <p14:creationId xmlns:p14="http://schemas.microsoft.com/office/powerpoint/2010/main" val="2475388523"/>
      </p:ext>
    </p:extLst>
  </p:cSld>
  <p:clrMapOvr>
    <a:masterClrMapping/>
  </p:clrMapOvr>
  <p:timing>
    <p:tnLst>
      <p:par>
        <p:cTn id="1" dur="indefinite" restart="never" nodeType="tmRoot"/>
      </p:par>
    </p:tnLst>
  </p:timing>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Content Placeholder 2"/>
          <p:cNvSpPr>
            <a:spLocks noGrp="1"/>
          </p:cNvSpPr>
          <p:nvPr>
            <p:ph idx="1"/>
          </p:nvPr>
        </p:nvSpPr>
        <p:spPr>
          <a:xfrm>
            <a:off x="914400" y="1554480"/>
            <a:ext cx="10360152" cy="4572000"/>
          </a:xfr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1802455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 Light BG">
    <p:bg>
      <p:bgPr>
        <a:solidFill>
          <a:srgbClr val="E8E8E8"/>
        </a:solidFill>
        <a:effectLst/>
      </p:bgPr>
    </p:bg>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Rectangle 8"/>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914400" y="1554480"/>
            <a:ext cx="10360152" cy="4572000"/>
          </a:xfrm>
          <a:solidFill>
            <a:schemeClr val="bg1"/>
          </a:solidFill>
          <a:ln>
            <a:noFill/>
          </a:ln>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12"/>
          </p:nvPr>
        </p:nvSpPr>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2481891564"/>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 Light BG">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Content Placeholder 2"/>
          <p:cNvSpPr>
            <a:spLocks noGrp="1"/>
          </p:cNvSpPr>
          <p:nvPr>
            <p:ph idx="1"/>
          </p:nvPr>
        </p:nvSpPr>
        <p:spPr>
          <a:xfrm>
            <a:off x="914400" y="1554480"/>
            <a:ext cx="10360152" cy="4572000"/>
          </a:xfrm>
          <a:solidFill>
            <a:schemeClr val="bg1"/>
          </a:solidFill>
          <a:ln>
            <a:noFill/>
          </a:ln>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6/19/2017</a:t>
            </a:fld>
            <a:endParaRPr lang="en-US" dirty="0">
              <a:solidFill>
                <a:srgbClr val="000000"/>
              </a:solidFill>
            </a:endParaRPr>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08038970"/>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itle and Content Solid -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914400" y="6356350"/>
            <a:ext cx="1463040" cy="365125"/>
          </a:xfrm>
        </p:spPr>
        <p:txBody>
          <a:bodyPr/>
          <a:lstStyle/>
          <a:p>
            <a:fld id="{66C283A4-7960-4BFD-B3A5-A2CC5BB2A473}" type="datetime1">
              <a:rPr lang="en-US" smtClean="0">
                <a:solidFill>
                  <a:srgbClr val="000000"/>
                </a:solidFill>
              </a:rPr>
              <a:pPr/>
              <a:t>6/19/2017</a:t>
            </a:fld>
            <a:endParaRPr lang="en-US" dirty="0">
              <a:solidFill>
                <a:srgbClr val="000000"/>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9" name="Slide Number Placeholder 6"/>
          <p:cNvSpPr>
            <a:spLocks noGrp="1"/>
          </p:cNvSpPr>
          <p:nvPr>
            <p:ph type="sldNum" sz="quarter" idx="12"/>
          </p:nvPr>
        </p:nvSpPr>
        <p:spPr>
          <a:xfrm>
            <a:off x="9902952" y="6356350"/>
            <a:ext cx="1371600"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37007464"/>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and Content Solid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1"/>
            <a:ext cx="10360152"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914400" y="6356350"/>
            <a:ext cx="146304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574415355"/>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itle and Content Solid -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079314808"/>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itle and Content Solid - Gradient Ligh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solidFill>
                  <a:srgbClr val="000000"/>
                </a:solidFill>
              </a:rPr>
              <a:pPr/>
              <a:t>6/19/2017</a:t>
            </a:fld>
            <a:endParaRPr lang="en-US" dirty="0">
              <a:solidFill>
                <a:srgbClr val="000000"/>
              </a:solidFill>
            </a:endParaRPr>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0"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53176317"/>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itle and Content Split -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8BE21"/>
              </a:solidFill>
            </a:endParaRPr>
          </a:p>
        </p:txBody>
      </p:sp>
      <p:sp>
        <p:nvSpPr>
          <p:cNvPr id="3" name="Content Placeholder 2"/>
          <p:cNvSpPr>
            <a:spLocks noGrp="1"/>
          </p:cNvSpPr>
          <p:nvPr>
            <p:ph sz="half" idx="1"/>
          </p:nvPr>
        </p:nvSpPr>
        <p:spPr>
          <a:xfrm>
            <a:off x="914400" y="1554480"/>
            <a:ext cx="5029200" cy="4572000"/>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245352" y="1554480"/>
            <a:ext cx="5029200" cy="4572000"/>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solidFill>
                  <a:srgbClr val="000000"/>
                </a:solidFill>
              </a:rPr>
              <a:pPr/>
              <a:t>6/19/2017</a:t>
            </a:fld>
            <a:endParaRPr lang="en-US" dirty="0">
              <a:solidFill>
                <a:srgbClr val="000000"/>
              </a:solidFill>
            </a:endParaRPr>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67922771"/>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itle and Content Split - Light BG">
    <p:bg>
      <p:bgPr>
        <a:solidFill>
          <a:srgbClr val="E8E8E8"/>
        </a:solidFill>
        <a:effectLst/>
      </p:bgPr>
    </p:bg>
    <p:spTree>
      <p:nvGrpSpPr>
        <p:cNvPr id="1" name=""/>
        <p:cNvGrpSpPr/>
        <p:nvPr/>
      </p:nvGrpSpPr>
      <p:grpSpPr>
        <a:xfrm>
          <a:off x="0" y="0"/>
          <a:ext cx="0" cy="0"/>
          <a:chOff x="0" y="0"/>
          <a:chExt cx="0" cy="0"/>
        </a:xfrm>
      </p:grpSpPr>
      <p:sp>
        <p:nvSpPr>
          <p:cNvPr id="13" name="Rectangle 12"/>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5" name="Rectangle 14"/>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Content Placeholder 2"/>
          <p:cNvSpPr>
            <a:spLocks noGrp="1"/>
          </p:cNvSpPr>
          <p:nvPr>
            <p:ph sz="half" idx="1"/>
          </p:nvPr>
        </p:nvSpPr>
        <p:spPr>
          <a:xfrm>
            <a:off x="914400" y="1554480"/>
            <a:ext cx="5029200" cy="4572000"/>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245352" y="1554480"/>
            <a:ext cx="5029200" cy="4572000"/>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solidFill>
                  <a:srgbClr val="000000"/>
                </a:solidFill>
              </a:rPr>
              <a:pPr/>
              <a:t>6/19/2017</a:t>
            </a:fld>
            <a:endParaRPr lang="en-US" dirty="0">
              <a:solidFill>
                <a:srgbClr val="000000"/>
              </a:solidFill>
            </a:endParaRPr>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15186249"/>
      </p:ext>
    </p:extLst>
  </p:cSld>
  <p:clrMapOvr>
    <a:masterClrMapping/>
  </p:clrMapOvr>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able - Light BG">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3865"/>
              </a:solidFill>
            </a:endParaRPr>
          </a:p>
        </p:txBody>
      </p:sp>
      <p:sp>
        <p:nvSpPr>
          <p:cNvPr id="2"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Table Placeholder 9"/>
          <p:cNvSpPr>
            <a:spLocks noGrp="1"/>
          </p:cNvSpPr>
          <p:nvPr>
            <p:ph type="tbl" sz="quarter" idx="13"/>
          </p:nvPr>
        </p:nvSpPr>
        <p:spPr>
          <a:xfrm>
            <a:off x="914400" y="1554480"/>
            <a:ext cx="10360152" cy="4572000"/>
          </a:xfrm>
        </p:spPr>
        <p:txBody>
          <a:bodyPr/>
          <a:lstStyle/>
          <a:p>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6/19/2017</a:t>
            </a:fld>
            <a:endParaRPr lang="en-US" dirty="0">
              <a:solidFill>
                <a:srgbClr val="000000"/>
              </a:solidFill>
            </a:endParaRPr>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01952649"/>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Background Image Dark Overlay - Dark">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6099048" cy="2743200"/>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solidFill>
                  <a:srgbClr val="000000"/>
                </a:solidFill>
              </a:rPr>
              <a:pPr/>
              <a:t>6/19/2017</a:t>
            </a:fld>
            <a:endParaRPr lang="en-US" dirty="0">
              <a:solidFill>
                <a:srgbClr val="000000"/>
              </a:solidFill>
            </a:endParaRPr>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515428168"/>
      </p:ext>
    </p:extLst>
  </p:cSld>
  <p:clrMapOvr>
    <a:masterClrMapping/>
  </p:clrMapOvr>
  <p:timing>
    <p:tnLst>
      <p:par>
        <p:cTn id="1" dur="indefinite" restart="never" nodeType="tmRoot"/>
      </p:par>
    </p:tnLst>
  </p:timing>
  <p:hf sldNum="0"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Background Image Dark Overlay - Ligh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smtClean="0"/>
              <a:t>Click Icon to add picture</a:t>
            </a:r>
            <a:endParaRPr lang="en-US" dirty="0"/>
          </a:p>
        </p:txBody>
      </p:sp>
      <p:sp>
        <p:nvSpPr>
          <p:cNvPr id="8" name="Content Placeholder 2"/>
          <p:cNvSpPr>
            <a:spLocks noGrp="1"/>
          </p:cNvSpPr>
          <p:nvPr>
            <p:ph idx="1"/>
          </p:nvPr>
        </p:nvSpPr>
        <p:spPr>
          <a:xfrm>
            <a:off x="0" y="2609242"/>
            <a:ext cx="6099048" cy="2743200"/>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solidFill>
                  <a:srgbClr val="000000"/>
                </a:solidFill>
              </a:rPr>
              <a:pPr/>
              <a:t>6/19/2017</a:t>
            </a:fld>
            <a:endParaRPr lang="en-US" dirty="0">
              <a:solidFill>
                <a:srgbClr val="000000"/>
              </a:solidFill>
            </a:endParaRPr>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353165"/>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Solid -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0"/>
            <a:ext cx="10360152" cy="50292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a:xfrm>
            <a:off x="914400" y="6356350"/>
            <a:ext cx="1463040" cy="365125"/>
          </a:xfrm>
        </p:spPr>
        <p:txBody>
          <a:body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9" name="Slide Number Placeholder 6"/>
          <p:cNvSpPr>
            <a:spLocks noGrp="1"/>
          </p:cNvSpPr>
          <p:nvPr>
            <p:ph type="sldNum" sz="quarter" idx="12"/>
          </p:nvPr>
        </p:nvSpPr>
        <p:spPr>
          <a:xfrm>
            <a:off x="9902952" y="6356350"/>
            <a:ext cx="1371600" cy="365125"/>
          </a:xfrm>
        </p:spPr>
        <p:txBody>
          <a:bodyPr/>
          <a:lstStyle/>
          <a:p>
            <a:fld id="{F04D183F-E09B-49C8-8E09-65431E246204}" type="slidenum">
              <a:rPr lang="en-US" smtClean="0"/>
              <a:t>‹#›</a:t>
            </a:fld>
            <a:endParaRPr lang="en-US"/>
          </a:p>
        </p:txBody>
      </p:sp>
    </p:spTree>
    <p:extLst>
      <p:ext uri="{BB962C8B-B14F-4D97-AF65-F5344CB8AC3E}">
        <p14:creationId xmlns:p14="http://schemas.microsoft.com/office/powerpoint/2010/main" val="3059001454"/>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Title and Content Pic Right Solid-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914400" y="1188720"/>
            <a:ext cx="6217920"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7434072" y="1188720"/>
            <a:ext cx="4754880" cy="5029200"/>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204935085"/>
      </p:ext>
    </p:extLst>
  </p:cSld>
  <p:clrMapOvr>
    <a:masterClrMapping/>
  </p:clrMapOvr>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Title and Content Pic Right Solid -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3" name="Content Placeholder 4"/>
          <p:cNvSpPr>
            <a:spLocks noGrp="1"/>
          </p:cNvSpPr>
          <p:nvPr>
            <p:ph sz="quarter" idx="10"/>
          </p:nvPr>
        </p:nvSpPr>
        <p:spPr>
          <a:xfrm>
            <a:off x="914399" y="1188720"/>
            <a:ext cx="6217920"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Picture Placeholder 2"/>
          <p:cNvSpPr>
            <a:spLocks noGrp="1"/>
          </p:cNvSpPr>
          <p:nvPr>
            <p:ph type="pic" sz="quarter" idx="13"/>
          </p:nvPr>
        </p:nvSpPr>
        <p:spPr>
          <a:xfrm>
            <a:off x="7434072" y="1188720"/>
            <a:ext cx="4754880" cy="5029200"/>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297457237"/>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itle and Content Pic Right Solid - Gradient Ligh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914400" y="1188720"/>
            <a:ext cx="6217920" cy="5029200"/>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7434072" y="1188720"/>
            <a:ext cx="4754880" cy="5029200"/>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solidFill>
                  <a:srgbClr val="000000"/>
                </a:solidFill>
              </a:rPr>
              <a:pPr/>
              <a:t>6/19/2017</a:t>
            </a:fld>
            <a:endParaRPr lang="en-US" dirty="0">
              <a:solidFill>
                <a:srgbClr val="000000"/>
              </a:solidFill>
            </a:endParaRPr>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0"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48534454"/>
      </p:ext>
    </p:extLst>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eam Page 4 Up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6/19/2017</a:t>
            </a:fld>
            <a:endParaRPr lang="en-US" dirty="0">
              <a:solidFill>
                <a:srgbClr val="000000"/>
              </a:solidFill>
            </a:endParaRPr>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415488147"/>
      </p:ext>
    </p:extLst>
  </p:cSld>
  <p:clrMapOvr>
    <a:masterClrMapping/>
  </p:clrMapOvr>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eam Page 4-Up - White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8"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3" name="Date Placeholder 2"/>
          <p:cNvSpPr>
            <a:spLocks noGrp="1"/>
          </p:cNvSpPr>
          <p:nvPr>
            <p:ph type="dt" sz="half" idx="10"/>
          </p:nvPr>
        </p:nvSpPr>
        <p:spPr/>
        <p:txBody>
          <a:bodyPr/>
          <a:lstStyle/>
          <a:p>
            <a:fld id="{4B4EEDC6-36CA-4209-B482-2ED76AA0BF08}" type="datetime1">
              <a:rPr lang="en-US" smtClean="0">
                <a:solidFill>
                  <a:srgbClr val="000000"/>
                </a:solidFill>
              </a:rPr>
              <a:pPr/>
              <a:t>6/19/2017</a:t>
            </a:fld>
            <a:endParaRPr lang="en-US" dirty="0">
              <a:solidFill>
                <a:srgbClr val="000000"/>
              </a:solidFill>
            </a:endParaRPr>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72272359"/>
      </p:ext>
    </p:extLst>
  </p:cSld>
  <p:clrMapOvr>
    <a:masterClrMapping/>
  </p:clrMapOvr>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Team Page 3 Up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6/19/2017</a:t>
            </a:fld>
            <a:endParaRPr lang="en-US" dirty="0">
              <a:solidFill>
                <a:srgbClr val="000000"/>
              </a:solidFill>
            </a:endParaRPr>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646313259"/>
      </p:ext>
    </p:extLst>
  </p:cSld>
  <p:clrMapOvr>
    <a:masterClrMapping/>
  </p:clrMapOvr>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Team Page 4 Up Horizontal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3" name="Date Placeholder 2"/>
          <p:cNvSpPr>
            <a:spLocks noGrp="1"/>
          </p:cNvSpPr>
          <p:nvPr>
            <p:ph type="dt" sz="half" idx="10"/>
          </p:nvPr>
        </p:nvSpPr>
        <p:spPr/>
        <p:txBody>
          <a:bodyPr/>
          <a:lstStyle/>
          <a:p>
            <a:fld id="{8DC79626-CE5A-4834-975C-E7305BA2E281}" type="datetime1">
              <a:rPr lang="en-US" smtClean="0">
                <a:solidFill>
                  <a:srgbClr val="000000"/>
                </a:solidFill>
              </a:rPr>
              <a:pPr/>
              <a:t>6/19/2017</a:t>
            </a:fld>
            <a:endParaRPr lang="en-US" dirty="0">
              <a:solidFill>
                <a:srgbClr val="000000"/>
              </a:solidFill>
            </a:endParaRPr>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13874311"/>
      </p:ext>
    </p:extLst>
  </p:cSld>
  <p:clrMapOvr>
    <a:masterClrMapping/>
  </p:clrMapOvr>
  <p:timing>
    <p:tnLst>
      <p:par>
        <p:cTn id="1" dur="indefinite" restart="never" nodeType="tmRoot"/>
      </p:par>
    </p:tnLst>
  </p:timing>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Team Page 4 Up Horizontal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Date Placeholder 3"/>
          <p:cNvSpPr>
            <a:spLocks noGrp="1"/>
          </p:cNvSpPr>
          <p:nvPr>
            <p:ph type="dt" sz="half" idx="10"/>
          </p:nvPr>
        </p:nvSpPr>
        <p:spPr/>
        <p:txBody>
          <a:bodyPr/>
          <a:lstStyle/>
          <a:p>
            <a:fld id="{1815FB38-58F3-410A-8DA4-4B706967601F}" type="datetime1">
              <a:rPr lang="en-US" smtClean="0">
                <a:solidFill>
                  <a:srgbClr val="000000"/>
                </a:solidFill>
              </a:rPr>
              <a:pPr/>
              <a:t>6/19/2017</a:t>
            </a:fld>
            <a:endParaRPr lang="en-US" dirty="0">
              <a:solidFill>
                <a:srgbClr val="000000"/>
              </a:solidFill>
            </a:endParaRPr>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21"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Tree>
    <p:extLst>
      <p:ext uri="{BB962C8B-B14F-4D97-AF65-F5344CB8AC3E}">
        <p14:creationId xmlns:p14="http://schemas.microsoft.com/office/powerpoint/2010/main" val="3023772116"/>
      </p:ext>
    </p:extLst>
  </p:cSld>
  <p:clrMapOvr>
    <a:masterClrMapping/>
  </p:clrMapOvr>
  <p:timing>
    <p:tnLst>
      <p:par>
        <p:cTn id="1" dur="indefinite" restart="never" nodeType="tmRoot"/>
      </p:par>
    </p:tn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Team Page 2 Up Horizontal - Light 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3" name="Date Placeholder 2"/>
          <p:cNvSpPr>
            <a:spLocks noGrp="1"/>
          </p:cNvSpPr>
          <p:nvPr>
            <p:ph type="dt" sz="half" idx="10"/>
          </p:nvPr>
        </p:nvSpPr>
        <p:spPr/>
        <p:txBody>
          <a:bodyPr/>
          <a:lstStyle/>
          <a:p>
            <a:fld id="{7F519661-29C3-4FE0-9FC3-375A85A42C46}" type="datetime1">
              <a:rPr lang="en-US" smtClean="0">
                <a:solidFill>
                  <a:srgbClr val="000000"/>
                </a:solidFill>
              </a:rPr>
              <a:pPr/>
              <a:t>6/19/2017</a:t>
            </a:fld>
            <a:endParaRPr lang="en-US" dirty="0">
              <a:solidFill>
                <a:srgbClr val="000000"/>
              </a:solidFill>
            </a:endParaRPr>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10642400"/>
      </p:ext>
    </p:extLst>
  </p:cSld>
  <p:clrMapOvr>
    <a:masterClrMapping/>
  </p:clrMapOvr>
  <p:timing>
    <p:tnLst>
      <p:par>
        <p:cTn id="1" dur="indefinite" restart="never" nodeType="tmRoot"/>
      </p:par>
    </p:tnLst>
  </p:timing>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Team Page 2 Up Horizontal - White 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Title 1"/>
          <p:cNvSpPr>
            <a:spLocks noGrp="1"/>
          </p:cNvSpPr>
          <p:nvPr>
            <p:ph type="title"/>
          </p:nvPr>
        </p:nvSpPr>
        <p:spPr>
          <a:xfrm>
            <a:off x="914400" y="182880"/>
            <a:ext cx="10360152" cy="914400"/>
          </a:xfrm>
        </p:spPr>
        <p:txBody>
          <a:bodyPr>
            <a:normAutofit/>
          </a:bodyPr>
          <a:lstStyle>
            <a:lvl1pPr algn="r">
              <a:defRPr sz="3600">
                <a:solidFill>
                  <a:schemeClr val="bg1"/>
                </a:solidFill>
              </a:defRPr>
            </a:lvl1pPr>
          </a:lstStyle>
          <a:p>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fld id="{0366E0EA-2D80-452F-9963-33FA7A36BC09}" type="datetime1">
              <a:rPr lang="en-US" smtClean="0">
                <a:solidFill>
                  <a:srgbClr val="000000"/>
                </a:solidFill>
              </a:rPr>
              <a:pPr/>
              <a:t>6/19/2017</a:t>
            </a:fld>
            <a:endParaRPr lang="en-US" dirty="0">
              <a:solidFill>
                <a:srgbClr val="000000"/>
              </a:solidFill>
            </a:endParaRPr>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 mn.gov/</a:t>
            </a:r>
            <a:r>
              <a:rPr lang="en-US" dirty="0" err="1" smtClean="0">
                <a:solidFill>
                  <a:srgbClr val="000000"/>
                </a:solidFill>
              </a:rPr>
              <a:t>websiteurl</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331362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ontent Solid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914400" y="1188721"/>
            <a:ext cx="10360152" cy="502920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4"/>
          <p:cNvSpPr>
            <a:spLocks noGrp="1"/>
          </p:cNvSpPr>
          <p:nvPr>
            <p:ph type="dt" sz="half" idx="11"/>
          </p:nvPr>
        </p:nvSpPr>
        <p:spPr>
          <a:xfrm>
            <a:off x="914400" y="6356350"/>
            <a:ext cx="1463040" cy="365125"/>
          </a:xfrm>
        </p:spPr>
        <p:txBody>
          <a:bodyPr/>
          <a:lstStyle>
            <a:lvl1pPr>
              <a:defRPr>
                <a:solidFill>
                  <a:schemeClr val="bg1"/>
                </a:solidFill>
              </a:defRPr>
            </a:lvl1pPr>
          </a:lstStyle>
          <a:p>
            <a:endParaRPr lang="en-US"/>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endParaRPr lang="en-US"/>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1708160209"/>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Big Image - Dar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8"/>
          </a:xfrm>
        </p:spPr>
        <p:txBody>
          <a:bodyPr/>
          <a:lstStyle/>
          <a:p>
            <a:r>
              <a:rPr lang="en-US" smtClean="0"/>
              <a:t>Click icon to add picture</a:t>
            </a:r>
            <a:endParaRPr lang="en-US"/>
          </a:p>
        </p:txBody>
      </p:sp>
    </p:spTree>
    <p:extLst>
      <p:ext uri="{BB962C8B-B14F-4D97-AF65-F5344CB8AC3E}">
        <p14:creationId xmlns:p14="http://schemas.microsoft.com/office/powerpoint/2010/main" val="252743964"/>
      </p:ext>
    </p:extLst>
  </p:cSld>
  <p:clrMapOvr>
    <a:masterClrMapping/>
  </p:clrMapOvr>
  <p:timing>
    <p:tnLst>
      <p:par>
        <p:cTn id="1" dur="indefinite" restart="never" nodeType="tmRoot"/>
      </p:par>
    </p:tnLst>
  </p:timing>
  <p:hf sldNum="0"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Big Image - Whit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chemeClr val="bg1">
              <a:alpha val="87843"/>
            </a:schemeClr>
          </a:solidFill>
        </p:spPr>
        <p:txBody>
          <a:bodyPr>
            <a:normAutofit/>
          </a:bodyPr>
          <a:lstStyle>
            <a:lvl1pPr algn="ctr">
              <a:defRPr sz="3600">
                <a:solidFill>
                  <a:srgbClr val="003865"/>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1490729561"/>
      </p:ext>
    </p:extLst>
  </p:cSld>
  <p:clrMapOvr>
    <a:masterClrMapping/>
  </p:clrMapOvr>
  <p:timing>
    <p:tnLst>
      <p:par>
        <p:cTn id="1" dur="indefinite" restart="never" nodeType="tmRoot"/>
      </p:par>
    </p:tnLst>
  </p:timing>
  <p:hf sldNum="0"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1110766104"/>
      </p:ext>
    </p:extLst>
  </p:cSld>
  <p:clrMapOvr>
    <a:masterClrMapping/>
  </p:clrMapOvr>
  <p:timing>
    <p:tnLst>
      <p:par>
        <p:cTn id="1" dur="indefinite" restart="never" nodeType="tmRoot"/>
      </p:par>
    </p:tnLst>
  </p:timing>
  <p:hf sldNum="0" hdr="0" ftr="0" dt="0"/>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Big Image - Green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2190019247"/>
      </p:ext>
    </p:extLst>
  </p:cSld>
  <p:clrMapOvr>
    <a:masterClrMapping/>
  </p:clrMapOvr>
  <p:timing>
    <p:tnLst>
      <p:par>
        <p:cTn id="1" dur="indefinite" restart="never" nodeType="tmRoot"/>
      </p:par>
    </p:tnLst>
  </p:timing>
  <p:hf sldNum="0"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Code Solid - Light Gradient BG">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2032000" y="2233262"/>
            <a:ext cx="8128000" cy="2966751"/>
          </a:xfrm>
        </p:spPr>
        <p:txBody>
          <a:bodyPr/>
          <a:lstStyle/>
          <a:p>
            <a:endParaRPr lang="en-US"/>
          </a:p>
        </p:txBody>
      </p:sp>
      <p:sp>
        <p:nvSpPr>
          <p:cNvPr id="6" name="Date Placeholder 3"/>
          <p:cNvSpPr>
            <a:spLocks noGrp="1"/>
          </p:cNvSpPr>
          <p:nvPr>
            <p:ph type="dt" sz="half" idx="10"/>
          </p:nvPr>
        </p:nvSpPr>
        <p:spPr>
          <a:xfrm>
            <a:off x="914400" y="6356350"/>
            <a:ext cx="1371600" cy="365125"/>
          </a:xfrm>
        </p:spPr>
        <p:txBody>
          <a:bodyPr/>
          <a:lstStyle/>
          <a:p>
            <a:fld id="{9A198C9B-0587-4A1E-9E03-E4C9FE222F08}" type="datetime1">
              <a:rPr lang="en-US" smtClean="0">
                <a:solidFill>
                  <a:srgbClr val="000000"/>
                </a:solidFill>
              </a:rPr>
              <a:pPr/>
              <a:t>6/19/2017</a:t>
            </a:fld>
            <a:endParaRPr lang="en-US" dirty="0">
              <a:solidFill>
                <a:srgbClr val="000000"/>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8" name="Slide Number Placeholder 5"/>
          <p:cNvSpPr>
            <a:spLocks noGrp="1"/>
          </p:cNvSpPr>
          <p:nvPr>
            <p:ph type="sldNum" sz="quarter" idx="12"/>
          </p:nvPr>
        </p:nvSpPr>
        <p:spPr>
          <a:xfrm>
            <a:off x="9902952" y="6356350"/>
            <a:ext cx="1371600"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480176943"/>
      </p:ext>
    </p:extLst>
  </p:cSld>
  <p:clrMapOvr>
    <a:masterClrMapping/>
  </p:clrMapOvr>
  <p:timing>
    <p:tnLst>
      <p:par>
        <p:cTn id="1" dur="indefinite" restart="never" nodeType="tmRoot"/>
      </p:par>
    </p:tnLst>
  </p:timing>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Code Solid - Dark BG">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Title 1"/>
          <p:cNvSpPr>
            <a:spLocks noGrp="1"/>
          </p:cNvSpPr>
          <p:nvPr>
            <p:ph type="title" hasCustomPrompt="1"/>
          </p:nvPr>
        </p:nvSpPr>
        <p:spPr>
          <a:xfrm>
            <a:off x="914400" y="182880"/>
            <a:ext cx="10360152"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89745717"/>
      </p:ext>
    </p:extLst>
  </p:cSld>
  <p:clrMapOvr>
    <a:masterClrMapping/>
  </p:clrMapOvr>
  <p:timing>
    <p:tnLst>
      <p:par>
        <p:cTn id="1" dur="indefinite" restart="never" nodeType="tmRoot"/>
      </p:par>
    </p:tnLst>
  </p:timing>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Screen Capture Right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6320"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846320"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9"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694248458"/>
      </p:ext>
    </p:extLst>
  </p:cSld>
  <p:clrMapOvr>
    <a:masterClrMapping/>
  </p:clrMapOvr>
  <p:timing>
    <p:tnLst>
      <p:par>
        <p:cTn id="1" dur="indefinite" restart="never" nodeType="tmRoot"/>
      </p:par>
    </p:tnLst>
  </p:timing>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Screen Capture Right - Light Gradient">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914400" y="365760"/>
            <a:ext cx="3657600" cy="2743200"/>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914400" y="3200400"/>
            <a:ext cx="3657600" cy="283464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6320" y="457200"/>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846320" y="1005840"/>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914400" y="6356350"/>
            <a:ext cx="1371600" cy="365125"/>
          </a:xfrm>
        </p:spPr>
        <p:txBody>
          <a:bodyPr/>
          <a:lstStyle/>
          <a:p>
            <a:fld id="{5D76A200-3168-4D33-A718-3974884CE863}" type="datetime1">
              <a:rPr lang="en-US" smtClean="0">
                <a:solidFill>
                  <a:srgbClr val="000000"/>
                </a:solidFill>
              </a:rPr>
              <a:pPr/>
              <a:t>6/19/2017</a:t>
            </a:fld>
            <a:endParaRPr lang="en-US" dirty="0">
              <a:solidFill>
                <a:srgbClr val="000000"/>
              </a:solidFill>
            </a:endParaRPr>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11" name="Slide Number Placeholder 6"/>
          <p:cNvSpPr>
            <a:spLocks noGrp="1"/>
          </p:cNvSpPr>
          <p:nvPr>
            <p:ph type="sldNum" sz="quarter" idx="13"/>
          </p:nvPr>
        </p:nvSpPr>
        <p:spPr>
          <a:xfrm>
            <a:off x="9902952" y="6356350"/>
            <a:ext cx="1371600"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141599304"/>
      </p:ext>
    </p:extLst>
  </p:cSld>
  <p:clrMapOvr>
    <a:masterClrMapping/>
  </p:clrMapOvr>
  <p:timing>
    <p:tnLst>
      <p:par>
        <p:cTn id="1" dur="indefinite" restart="never" nodeType="tmRoot"/>
      </p:par>
    </p:tnLst>
  </p:timing>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Screen Capture Right - Dark Gradient">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6320" y="457200"/>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846320" y="1005840"/>
            <a:ext cx="9516215" cy="4850604"/>
          </a:xfrm>
        </p:spPr>
        <p:txBody>
          <a:bodyPr/>
          <a:lstStyle>
            <a:lvl1pPr>
              <a:defRPr/>
            </a:lvl1pPr>
          </a:lstStyle>
          <a:p>
            <a:r>
              <a:rPr lang="en-US" dirty="0" smtClean="0"/>
              <a:t>Click icon to insert screenshot</a:t>
            </a:r>
            <a:endParaRPr lang="en-US" dirty="0"/>
          </a:p>
        </p:txBody>
      </p:sp>
      <p:sp>
        <p:nvSpPr>
          <p:cNvPr id="12" name="Title 1"/>
          <p:cNvSpPr>
            <a:spLocks noGrp="1"/>
          </p:cNvSpPr>
          <p:nvPr>
            <p:ph type="title" hasCustomPrompt="1"/>
          </p:nvPr>
        </p:nvSpPr>
        <p:spPr>
          <a:xfrm>
            <a:off x="914400" y="365760"/>
            <a:ext cx="3657600" cy="2743200"/>
          </a:xfrm>
        </p:spPr>
        <p:txBody>
          <a:bodyPr/>
          <a:lstStyle>
            <a:lvl1pPr>
              <a:defRPr b="0">
                <a:solidFill>
                  <a:schemeClr val="accent2"/>
                </a:solidFill>
              </a:defRPr>
            </a:lvl1pPr>
          </a:lstStyle>
          <a:p>
            <a:r>
              <a:rPr lang="en-US" dirty="0" smtClean="0"/>
              <a:t>Click to edit title</a:t>
            </a:r>
            <a:endParaRPr lang="en-US" dirty="0"/>
          </a:p>
        </p:txBody>
      </p:sp>
      <p:sp>
        <p:nvSpPr>
          <p:cNvPr id="17" name="Text Placeholder 3"/>
          <p:cNvSpPr>
            <a:spLocks noGrp="1"/>
          </p:cNvSpPr>
          <p:nvPr>
            <p:ph type="body" sz="quarter" idx="13"/>
          </p:nvPr>
        </p:nvSpPr>
        <p:spPr>
          <a:xfrm>
            <a:off x="914399" y="3200399"/>
            <a:ext cx="3657600" cy="283464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Date Placeholder 4"/>
          <p:cNvSpPr>
            <a:spLocks noGrp="1"/>
          </p:cNvSpPr>
          <p:nvPr>
            <p:ph type="dt" sz="half" idx="11"/>
          </p:nvPr>
        </p:nvSpPr>
        <p:spPr>
          <a:xfrm>
            <a:off x="914400" y="6356350"/>
            <a:ext cx="1371600" cy="365125"/>
          </a:xfrm>
        </p:spPr>
        <p:txBody>
          <a:bodyPr/>
          <a:lstStyle>
            <a:lvl1pPr>
              <a:defRPr>
                <a:solidFill>
                  <a:schemeClr val="bg1"/>
                </a:solidFill>
              </a:defRPr>
            </a:lvl1pPr>
          </a:lstStyle>
          <a:p>
            <a:fld id="{F4B91AA0-3BA7-4036-A3DA-317C6C4FFA29}" type="datetime1">
              <a:rPr lang="en-US" smtClean="0">
                <a:solidFill>
                  <a:srgbClr val="FFFFFF"/>
                </a:solidFill>
              </a:rPr>
              <a:pPr/>
              <a:t>6/19/2017</a:t>
            </a:fld>
            <a:endParaRPr lang="en-US" dirty="0">
              <a:solidFill>
                <a:srgbClr val="FFFFFF"/>
              </a:solidFill>
            </a:endParaRPr>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solidFill>
                  <a:srgbClr val="FFFFFF"/>
                </a:solidFill>
              </a:rPr>
              <a:t>Minnesota Department of Human Services </a:t>
            </a:r>
            <a:r>
              <a:rPr lang="en-US" dirty="0" smtClean="0">
                <a:solidFill>
                  <a:srgbClr val="78BE21"/>
                </a:solidFill>
              </a:rPr>
              <a:t>|</a:t>
            </a:r>
            <a:r>
              <a:rPr lang="en-US" dirty="0" smtClean="0">
                <a:solidFill>
                  <a:srgbClr val="FFFFFF"/>
                </a:solidFill>
              </a:rPr>
              <a:t> mn.gov/</a:t>
            </a:r>
            <a:r>
              <a:rPr lang="en-US" dirty="0" err="1" smtClean="0">
                <a:solidFill>
                  <a:srgbClr val="FFFFFF"/>
                </a:solidFill>
              </a:rPr>
              <a:t>dhs</a:t>
            </a:r>
            <a:endParaRPr lang="en-US" dirty="0">
              <a:solidFill>
                <a:srgbClr val="FFFFFF"/>
              </a:solidFill>
            </a:endParaRPr>
          </a:p>
        </p:txBody>
      </p:sp>
      <p:sp>
        <p:nvSpPr>
          <p:cNvPr id="20" name="Slide Number Placeholder 6"/>
          <p:cNvSpPr>
            <a:spLocks noGrp="1"/>
          </p:cNvSpPr>
          <p:nvPr>
            <p:ph type="sldNum" sz="quarter" idx="12"/>
          </p:nvPr>
        </p:nvSpPr>
        <p:spPr>
          <a:xfrm>
            <a:off x="9902952" y="6356350"/>
            <a:ext cx="1371600"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120954303"/>
      </p:ext>
    </p:extLst>
  </p:cSld>
  <p:clrMapOvr>
    <a:masterClrMapping/>
  </p:clrMapOvr>
  <p:timing>
    <p:tnLst>
      <p:par>
        <p:cTn id="1" dur="indefinite" restart="never" nodeType="tmRoot"/>
      </p:par>
    </p:tnLst>
  </p:timing>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Screen Capture Bottom - Blac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914400" y="182880"/>
            <a:ext cx="10360152"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Text Placeholder 3"/>
          <p:cNvSpPr>
            <a:spLocks noGrp="1"/>
          </p:cNvSpPr>
          <p:nvPr>
            <p:ph type="body" sz="quarter" idx="13"/>
          </p:nvPr>
        </p:nvSpPr>
        <p:spPr>
          <a:xfrm>
            <a:off x="914400" y="1188720"/>
            <a:ext cx="10360152" cy="1737360"/>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108960"/>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657600"/>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264042877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61.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theme" Target="../theme/theme2.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77.xml"/><Relationship Id="rId18" Type="http://schemas.openxmlformats.org/officeDocument/2006/relationships/slideLayout" Target="../slideLayouts/slideLayout82.xml"/><Relationship Id="rId26" Type="http://schemas.openxmlformats.org/officeDocument/2006/relationships/slideLayout" Target="../slideLayouts/slideLayout90.xml"/><Relationship Id="rId39" Type="http://schemas.openxmlformats.org/officeDocument/2006/relationships/slideLayout" Target="../slideLayouts/slideLayout103.xml"/><Relationship Id="rId3" Type="http://schemas.openxmlformats.org/officeDocument/2006/relationships/slideLayout" Target="../slideLayouts/slideLayout67.xml"/><Relationship Id="rId21" Type="http://schemas.openxmlformats.org/officeDocument/2006/relationships/slideLayout" Target="../slideLayouts/slideLayout85.xml"/><Relationship Id="rId34" Type="http://schemas.openxmlformats.org/officeDocument/2006/relationships/slideLayout" Target="../slideLayouts/slideLayout98.xml"/><Relationship Id="rId42" Type="http://schemas.openxmlformats.org/officeDocument/2006/relationships/slideLayout" Target="../slideLayouts/slideLayout106.xml"/><Relationship Id="rId47" Type="http://schemas.openxmlformats.org/officeDocument/2006/relationships/slideLayout" Target="../slideLayouts/slideLayout111.xml"/><Relationship Id="rId50" Type="http://schemas.openxmlformats.org/officeDocument/2006/relationships/slideLayout" Target="../slideLayouts/slideLayout114.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slideLayout" Target="../slideLayouts/slideLayout81.xml"/><Relationship Id="rId25" Type="http://schemas.openxmlformats.org/officeDocument/2006/relationships/slideLayout" Target="../slideLayouts/slideLayout89.xml"/><Relationship Id="rId33" Type="http://schemas.openxmlformats.org/officeDocument/2006/relationships/slideLayout" Target="../slideLayouts/slideLayout97.xml"/><Relationship Id="rId38" Type="http://schemas.openxmlformats.org/officeDocument/2006/relationships/slideLayout" Target="../slideLayouts/slideLayout102.xml"/><Relationship Id="rId46" Type="http://schemas.openxmlformats.org/officeDocument/2006/relationships/slideLayout" Target="../slideLayouts/slideLayout110.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20" Type="http://schemas.openxmlformats.org/officeDocument/2006/relationships/slideLayout" Target="../slideLayouts/slideLayout84.xml"/><Relationship Id="rId29" Type="http://schemas.openxmlformats.org/officeDocument/2006/relationships/slideLayout" Target="../slideLayouts/slideLayout93.xml"/><Relationship Id="rId41" Type="http://schemas.openxmlformats.org/officeDocument/2006/relationships/slideLayout" Target="../slideLayouts/slideLayout105.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24" Type="http://schemas.openxmlformats.org/officeDocument/2006/relationships/slideLayout" Target="../slideLayouts/slideLayout88.xml"/><Relationship Id="rId32" Type="http://schemas.openxmlformats.org/officeDocument/2006/relationships/slideLayout" Target="../slideLayouts/slideLayout96.xml"/><Relationship Id="rId37" Type="http://schemas.openxmlformats.org/officeDocument/2006/relationships/slideLayout" Target="../slideLayouts/slideLayout101.xml"/><Relationship Id="rId40" Type="http://schemas.openxmlformats.org/officeDocument/2006/relationships/slideLayout" Target="../slideLayouts/slideLayout104.xml"/><Relationship Id="rId45" Type="http://schemas.openxmlformats.org/officeDocument/2006/relationships/slideLayout" Target="../slideLayouts/slideLayout109.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23" Type="http://schemas.openxmlformats.org/officeDocument/2006/relationships/slideLayout" Target="../slideLayouts/slideLayout87.xml"/><Relationship Id="rId28" Type="http://schemas.openxmlformats.org/officeDocument/2006/relationships/slideLayout" Target="../slideLayouts/slideLayout92.xml"/><Relationship Id="rId36" Type="http://schemas.openxmlformats.org/officeDocument/2006/relationships/slideLayout" Target="../slideLayouts/slideLayout100.xml"/><Relationship Id="rId49" Type="http://schemas.openxmlformats.org/officeDocument/2006/relationships/slideLayout" Target="../slideLayouts/slideLayout113.xml"/><Relationship Id="rId10" Type="http://schemas.openxmlformats.org/officeDocument/2006/relationships/slideLayout" Target="../slideLayouts/slideLayout74.xml"/><Relationship Id="rId19" Type="http://schemas.openxmlformats.org/officeDocument/2006/relationships/slideLayout" Target="../slideLayouts/slideLayout83.xml"/><Relationship Id="rId31" Type="http://schemas.openxmlformats.org/officeDocument/2006/relationships/slideLayout" Target="../slideLayouts/slideLayout95.xml"/><Relationship Id="rId44" Type="http://schemas.openxmlformats.org/officeDocument/2006/relationships/slideLayout" Target="../slideLayouts/slideLayout108.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 Id="rId22" Type="http://schemas.openxmlformats.org/officeDocument/2006/relationships/slideLayout" Target="../slideLayouts/slideLayout86.xml"/><Relationship Id="rId27" Type="http://schemas.openxmlformats.org/officeDocument/2006/relationships/slideLayout" Target="../slideLayouts/slideLayout91.xml"/><Relationship Id="rId30" Type="http://schemas.openxmlformats.org/officeDocument/2006/relationships/slideLayout" Target="../slideLayouts/slideLayout94.xml"/><Relationship Id="rId35" Type="http://schemas.openxmlformats.org/officeDocument/2006/relationships/slideLayout" Target="../slideLayouts/slideLayout99.xml"/><Relationship Id="rId43" Type="http://schemas.openxmlformats.org/officeDocument/2006/relationships/slideLayout" Target="../slideLayouts/slideLayout107.xml"/><Relationship Id="rId48" Type="http://schemas.openxmlformats.org/officeDocument/2006/relationships/slideLayout" Target="../slideLayouts/slideLayout112.xml"/><Relationship Id="rId8" Type="http://schemas.openxmlformats.org/officeDocument/2006/relationships/slideLayout" Target="../slideLayouts/slideLayout72.xml"/><Relationship Id="rId5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182880"/>
            <a:ext cx="10360152" cy="9144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188720"/>
            <a:ext cx="10360152" cy="5029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endParaRPr lang="en-US"/>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F04D183F-E09B-49C8-8E09-65431E246204}" type="slidenum">
              <a:rPr lang="en-US" smtClean="0"/>
              <a:t>‹#›</a:t>
            </a:fld>
            <a:endParaRPr lang="en-US"/>
          </a:p>
        </p:txBody>
      </p:sp>
    </p:spTree>
    <p:extLst>
      <p:ext uri="{BB962C8B-B14F-4D97-AF65-F5344CB8AC3E}">
        <p14:creationId xmlns:p14="http://schemas.microsoft.com/office/powerpoint/2010/main" val="31857008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0A4B594-4383-4FFE-AA7F-946715859852}" type="datetimeFigureOut">
              <a:rPr lang="en-US" smtClean="0">
                <a:solidFill>
                  <a:prstClr val="black">
                    <a:lumMod val="95000"/>
                    <a:lumOff val="5000"/>
                  </a:prstClr>
                </a:solidFill>
              </a:rPr>
              <a:pPr/>
              <a:t>6/19/2017</a:t>
            </a:fld>
            <a:endParaRPr lang="en-US">
              <a:solidFill>
                <a:prstClr val="black">
                  <a:lumMod val="95000"/>
                  <a:lumOff val="5000"/>
                </a:prstClr>
              </a:solidFill>
            </a:endParaRP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solidFill>
                <a:prstClr val="black">
                  <a:lumMod val="95000"/>
                  <a:lumOff val="5000"/>
                </a:prstClr>
              </a:solidFill>
            </a:endParaRP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2A979F2-79B6-401C-B77A-5E2A814EB6F6}" type="slidenum">
              <a:rPr lang="en-US" smtClean="0">
                <a:solidFill>
                  <a:prstClr val="black">
                    <a:lumMod val="95000"/>
                    <a:lumOff val="5000"/>
                  </a:prstClr>
                </a:solidFill>
              </a:rPr>
              <a:pPr/>
              <a:t>‹#›</a:t>
            </a:fld>
            <a:endParaRPr lang="en-US">
              <a:solidFill>
                <a:prstClr val="black">
                  <a:lumMod val="95000"/>
                  <a:lumOff val="5000"/>
                </a:prstClr>
              </a:solidFill>
            </a:endParaRP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054617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182880"/>
            <a:ext cx="10360152" cy="9144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188720"/>
            <a:ext cx="10360152" cy="5029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914400" y="6356350"/>
            <a:ext cx="137160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solidFill>
                  <a:srgbClr val="000000"/>
                </a:solidFill>
              </a:rPr>
              <a:pPr/>
              <a:t>6/19/2017</a:t>
            </a:fld>
            <a:endParaRPr lang="en-US" dirty="0">
              <a:solidFill>
                <a:srgbClr val="000000"/>
              </a:solidFill>
            </a:endParaRPr>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solidFill>
                  <a:srgbClr val="000000"/>
                </a:solidFill>
              </a:rPr>
              <a:t>Minnesota Department of Human Services </a:t>
            </a:r>
            <a:r>
              <a:rPr lang="en-US" dirty="0" smtClean="0">
                <a:solidFill>
                  <a:srgbClr val="003865"/>
                </a:solidFill>
              </a:rPr>
              <a:t>|</a:t>
            </a:r>
            <a:r>
              <a:rPr lang="en-US" dirty="0" smtClean="0">
                <a:solidFill>
                  <a:srgbClr val="000000"/>
                </a:solidFill>
              </a:rPr>
              <a:t> mn.gov/</a:t>
            </a:r>
            <a:r>
              <a:rPr lang="en-US" dirty="0" err="1" smtClean="0">
                <a:solidFill>
                  <a:srgbClr val="000000"/>
                </a:solidFill>
              </a:rPr>
              <a:t>dhs</a:t>
            </a:r>
            <a:endParaRPr lang="en-US" dirty="0">
              <a:solidFill>
                <a:srgbClr val="000000"/>
              </a:solidFill>
            </a:endParaRPr>
          </a:p>
        </p:txBody>
      </p:sp>
      <p:sp>
        <p:nvSpPr>
          <p:cNvPr id="6" name="Slide Number Placeholder 5"/>
          <p:cNvSpPr>
            <a:spLocks noGrp="1"/>
          </p:cNvSpPr>
          <p:nvPr>
            <p:ph type="sldNum" sz="quarter" idx="4"/>
          </p:nvPr>
        </p:nvSpPr>
        <p:spPr>
          <a:xfrm>
            <a:off x="9902952" y="6356350"/>
            <a:ext cx="1371600"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46794847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 id="2147483744" r:id="rId18"/>
    <p:sldLayoutId id="2147483745" r:id="rId19"/>
    <p:sldLayoutId id="2147483746" r:id="rId20"/>
    <p:sldLayoutId id="2147483747" r:id="rId21"/>
    <p:sldLayoutId id="2147483748" r:id="rId22"/>
    <p:sldLayoutId id="2147483749" r:id="rId23"/>
    <p:sldLayoutId id="2147483750" r:id="rId24"/>
    <p:sldLayoutId id="2147483751" r:id="rId25"/>
    <p:sldLayoutId id="2147483752" r:id="rId26"/>
    <p:sldLayoutId id="2147483753" r:id="rId27"/>
    <p:sldLayoutId id="2147483754" r:id="rId28"/>
    <p:sldLayoutId id="2147483755" r:id="rId29"/>
    <p:sldLayoutId id="2147483756" r:id="rId30"/>
    <p:sldLayoutId id="2147483757" r:id="rId31"/>
    <p:sldLayoutId id="2147483758" r:id="rId32"/>
    <p:sldLayoutId id="2147483759" r:id="rId33"/>
    <p:sldLayoutId id="2147483760" r:id="rId34"/>
    <p:sldLayoutId id="2147483761" r:id="rId35"/>
    <p:sldLayoutId id="2147483762" r:id="rId36"/>
    <p:sldLayoutId id="2147483763" r:id="rId37"/>
    <p:sldLayoutId id="2147483764" r:id="rId38"/>
    <p:sldLayoutId id="2147483765" r:id="rId39"/>
    <p:sldLayoutId id="2147483766" r:id="rId40"/>
    <p:sldLayoutId id="2147483767" r:id="rId41"/>
    <p:sldLayoutId id="2147483768" r:id="rId42"/>
    <p:sldLayoutId id="2147483769" r:id="rId43"/>
    <p:sldLayoutId id="2147483770" r:id="rId44"/>
    <p:sldLayoutId id="2147483771" r:id="rId45"/>
    <p:sldLayoutId id="2147483772" r:id="rId46"/>
    <p:sldLayoutId id="2147483773" r:id="rId47"/>
    <p:sldLayoutId id="2147483774" r:id="rId48"/>
    <p:sldLayoutId id="2147483775" r:id="rId49"/>
    <p:sldLayoutId id="2147483776" r:id="rId50"/>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6.xml.rels><?xml version="1.0" encoding="UTF-8" standalone="yes"?>
<Relationships xmlns="http://schemas.openxmlformats.org/package/2006/relationships"><Relationship Id="rId3" Type="http://schemas.openxmlformats.org/officeDocument/2006/relationships/hyperlink" Target="https://edocs.dhs.state.mn.us/lfserver/Public/DHS-2952-ENG" TargetMode="External"/><Relationship Id="rId2" Type="http://schemas.openxmlformats.org/officeDocument/2006/relationships/hyperlink" Target="https://edocs.dhs.state.mn.us/lfserver/Public/DHS-5223-ENG" TargetMode="External"/><Relationship Id="rId1" Type="http://schemas.openxmlformats.org/officeDocument/2006/relationships/slideLayout" Target="../slideLayouts/slideLayout55.xml"/><Relationship Id="rId4" Type="http://schemas.openxmlformats.org/officeDocument/2006/relationships/hyperlink" Target="https://edocs.dhs.state.mn.us/lfserver/Public/DHS-6351-EN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mailto:John.Petroskas@state.mn.us" TargetMode="External"/><Relationship Id="rId1" Type="http://schemas.openxmlformats.org/officeDocument/2006/relationships/slideLayout" Target="../slideLayouts/slideLayout5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9.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9.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9.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9.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9.xml"/></Relationships>
</file>

<file path=ppt/slides/_rels/slide3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9.xml"/></Relationships>
</file>

<file path=ppt/slides/_rels/slide3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9.xml"/></Relationships>
</file>

<file path=ppt/slides/_rels/slide4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9.xml"/></Relationships>
</file>

<file path=ppt/slides/_rels/slide4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5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9.xml"/></Relationships>
</file>

<file path=ppt/slides/_rels/slide5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69.xml"/></Relationships>
</file>

<file path=ppt/slides/_rels/slide5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6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5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69.xml"/></Relationships>
</file>

<file path=ppt/slides/_rels/slide55.xml.rels><?xml version="1.0" encoding="UTF-8" standalone="yes"?>
<Relationships xmlns="http://schemas.openxmlformats.org/package/2006/relationships"><Relationship Id="rId3" Type="http://schemas.openxmlformats.org/officeDocument/2006/relationships/hyperlink" Target="mailto:jennifer.mcnertney@state.mn.us"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hyperlink" Target="http://mn.hb101.org/" TargetMode="External"/><Relationship Id="rId2" Type="http://schemas.openxmlformats.org/officeDocument/2006/relationships/hyperlink" Target="mailto:dhs.housingoptions@state.mn.us" TargetMode="External"/><Relationship Id="rId1" Type="http://schemas.openxmlformats.org/officeDocument/2006/relationships/slideLayout" Target="../slideLayouts/slideLayout5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p:cNvSpPr>
            <a:spLocks noGrp="1"/>
          </p:cNvSpPr>
          <p:nvPr>
            <p:ph type="pic" sz="quarter" idx="15"/>
          </p:nvPr>
        </p:nvSpPr>
        <p:spPr/>
      </p:sp>
      <p:sp>
        <p:nvSpPr>
          <p:cNvPr id="2" name="Title 1"/>
          <p:cNvSpPr>
            <a:spLocks noGrp="1"/>
          </p:cNvSpPr>
          <p:nvPr>
            <p:ph type="title"/>
          </p:nvPr>
        </p:nvSpPr>
        <p:spPr/>
        <p:txBody>
          <a:bodyPr/>
          <a:lstStyle/>
          <a:p>
            <a:r>
              <a:rPr lang="en-US" dirty="0" smtClean="0"/>
              <a:t>Housing Best Practices Forum</a:t>
            </a:r>
            <a:endParaRPr lang="en-US" dirty="0"/>
          </a:p>
        </p:txBody>
      </p:sp>
      <p:sp>
        <p:nvSpPr>
          <p:cNvPr id="7" name="Text Placeholder 6"/>
          <p:cNvSpPr>
            <a:spLocks noGrp="1"/>
          </p:cNvSpPr>
          <p:nvPr>
            <p:ph type="body" sz="quarter" idx="14"/>
          </p:nvPr>
        </p:nvSpPr>
        <p:spPr/>
        <p:txBody>
          <a:bodyPr/>
          <a:lstStyle/>
          <a:p>
            <a:endParaRPr lang="en-US" dirty="0"/>
          </a:p>
        </p:txBody>
      </p:sp>
      <p:sp>
        <p:nvSpPr>
          <p:cNvPr id="3" name="Subtitle 2"/>
          <p:cNvSpPr>
            <a:spLocks noGrp="1"/>
          </p:cNvSpPr>
          <p:nvPr>
            <p:ph type="body" sz="quarter" idx="13"/>
          </p:nvPr>
        </p:nvSpPr>
        <p:spPr/>
        <p:txBody>
          <a:bodyPr>
            <a:normAutofit/>
          </a:bodyPr>
          <a:lstStyle/>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8866" y="4037234"/>
            <a:ext cx="1727200" cy="1727200"/>
          </a:xfrm>
          <a:prstGeom prst="rect">
            <a:avLst/>
          </a:prstGeom>
        </p:spPr>
      </p:pic>
      <p:sp>
        <p:nvSpPr>
          <p:cNvPr id="9" name="TextBox 8"/>
          <p:cNvSpPr txBox="1"/>
          <p:nvPr/>
        </p:nvSpPr>
        <p:spPr>
          <a:xfrm>
            <a:off x="875764" y="3244334"/>
            <a:ext cx="4327301" cy="923330"/>
          </a:xfrm>
          <a:prstGeom prst="rect">
            <a:avLst/>
          </a:prstGeom>
          <a:noFill/>
        </p:spPr>
        <p:txBody>
          <a:bodyPr wrap="square" rtlCol="0">
            <a:spAutoFit/>
          </a:bodyPr>
          <a:lstStyle/>
          <a:p>
            <a:pPr algn="ctr"/>
            <a:r>
              <a:rPr lang="en-US" sz="5400" dirty="0" smtClean="0"/>
              <a:t>Welcome!</a:t>
            </a:r>
            <a:endParaRPr lang="en-US" sz="5400" dirty="0"/>
          </a:p>
        </p:txBody>
      </p:sp>
    </p:spTree>
    <p:extLst>
      <p:ext uri="{BB962C8B-B14F-4D97-AF65-F5344CB8AC3E}">
        <p14:creationId xmlns:p14="http://schemas.microsoft.com/office/powerpoint/2010/main" val="3063807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defRPr/>
            </a:pPr>
            <a:r>
              <a:rPr lang="en-US" dirty="0" smtClean="0">
                <a:solidFill>
                  <a:schemeClr val="tx1">
                    <a:lumMod val="95000"/>
                    <a:lumOff val="5000"/>
                  </a:schemeClr>
                </a:solidFill>
              </a:rPr>
              <a:t>Typical MSA Monthly Benefit Amounts</a:t>
            </a:r>
          </a:p>
        </p:txBody>
      </p:sp>
      <p:sp>
        <p:nvSpPr>
          <p:cNvPr id="54275" name="Rectangle 3"/>
          <p:cNvSpPr>
            <a:spLocks noGrp="1" noChangeArrowheads="1"/>
          </p:cNvSpPr>
          <p:nvPr>
            <p:ph idx="1"/>
          </p:nvPr>
        </p:nvSpPr>
        <p:spPr>
          <a:xfrm>
            <a:off x="1024128" y="1993900"/>
            <a:ext cx="9720073" cy="4023360"/>
          </a:xfrm>
        </p:spPr>
        <p:txBody>
          <a:bodyPr>
            <a:normAutofit lnSpcReduction="10000"/>
          </a:bodyPr>
          <a:lstStyle/>
          <a:p>
            <a:pPr lvl="1" eaLnBrk="1" hangingPunct="1"/>
            <a:endParaRPr lang="en-US" altLang="en-US" dirty="0" smtClean="0"/>
          </a:p>
          <a:p>
            <a:pPr lvl="1" eaLnBrk="1" hangingPunct="1">
              <a:buFont typeface="Wingdings 3" panose="05040102010807070707" pitchFamily="18" charset="2"/>
              <a:buNone/>
            </a:pPr>
            <a:r>
              <a:rPr lang="en-US" altLang="en-US" sz="3600" dirty="0" smtClean="0"/>
              <a:t>Individual ($735 SSI)</a:t>
            </a:r>
            <a:r>
              <a:rPr lang="en-US" altLang="en-US" sz="3600" dirty="0"/>
              <a:t>		</a:t>
            </a:r>
            <a:r>
              <a:rPr lang="en-US" altLang="en-US" sz="3600" dirty="0" smtClean="0"/>
              <a:t>		</a:t>
            </a:r>
            <a:r>
              <a:rPr lang="en-US" altLang="en-US" sz="3600" b="1" dirty="0" smtClean="0"/>
              <a:t>$81</a:t>
            </a:r>
            <a:endParaRPr lang="en-US" altLang="en-US" sz="3600" b="1" dirty="0"/>
          </a:p>
          <a:p>
            <a:pPr lvl="1" eaLnBrk="1" hangingPunct="1">
              <a:buFont typeface="Wingdings 3" panose="05040102010807070707" pitchFamily="18" charset="2"/>
              <a:buNone/>
            </a:pPr>
            <a:r>
              <a:rPr lang="en-US" altLang="en-US" sz="3600" dirty="0" smtClean="0"/>
              <a:t>Individual ($490 SSI)				</a:t>
            </a:r>
            <a:r>
              <a:rPr lang="en-US" altLang="en-US" sz="3600" b="1" dirty="0" smtClean="0"/>
              <a:t>$112.66</a:t>
            </a:r>
          </a:p>
          <a:p>
            <a:pPr lvl="1" eaLnBrk="1" hangingPunct="1">
              <a:buFont typeface="Wingdings 3" panose="05040102010807070707" pitchFamily="18" charset="2"/>
              <a:buNone/>
            </a:pPr>
            <a:r>
              <a:rPr lang="en-US" altLang="en-US" sz="3600" dirty="0" smtClean="0"/>
              <a:t>Couple living alone	</a:t>
            </a:r>
            <a:r>
              <a:rPr lang="en-US" altLang="en-US" sz="3600" dirty="0"/>
              <a:t>		</a:t>
            </a:r>
            <a:r>
              <a:rPr lang="en-US" altLang="en-US" sz="3600" dirty="0" smtClean="0"/>
              <a:t>		</a:t>
            </a:r>
            <a:r>
              <a:rPr lang="en-US" altLang="en-US" sz="3600" b="1" dirty="0" smtClean="0"/>
              <a:t>$111</a:t>
            </a:r>
            <a:endParaRPr lang="en-US" altLang="en-US" sz="3600" b="1" dirty="0"/>
          </a:p>
          <a:p>
            <a:pPr lvl="1" eaLnBrk="1" hangingPunct="1">
              <a:buFont typeface="Wingdings 3" panose="05040102010807070707" pitchFamily="18" charset="2"/>
              <a:buNone/>
            </a:pPr>
            <a:r>
              <a:rPr lang="en-US" altLang="en-US" sz="3600" dirty="0" smtClean="0"/>
              <a:t>Facility resident </a:t>
            </a:r>
            <a:r>
              <a:rPr lang="en-US" altLang="en-US" sz="3600" dirty="0"/>
              <a:t>			</a:t>
            </a:r>
            <a:r>
              <a:rPr lang="en-US" altLang="en-US" sz="3600" dirty="0" smtClean="0"/>
              <a:t>		</a:t>
            </a:r>
            <a:r>
              <a:rPr lang="en-US" altLang="en-US" sz="3600" b="1" dirty="0" smtClean="0"/>
              <a:t>$</a:t>
            </a:r>
            <a:r>
              <a:rPr lang="en-US" altLang="en-US" sz="3600" b="1" dirty="0"/>
              <a:t>67</a:t>
            </a:r>
          </a:p>
          <a:p>
            <a:pPr lvl="1" eaLnBrk="1" hangingPunct="1">
              <a:buFont typeface="Wingdings 3" panose="05040102010807070707" pitchFamily="18" charset="2"/>
              <a:buNone/>
            </a:pPr>
            <a:r>
              <a:rPr lang="en-US" altLang="en-US" sz="2800" dirty="0" smtClean="0"/>
              <a:t>($30 SSI payment, </a:t>
            </a:r>
            <a:r>
              <a:rPr lang="en-US" altLang="en-US" sz="2800" dirty="0"/>
              <a:t>living arrangement D)</a:t>
            </a:r>
          </a:p>
          <a:p>
            <a:pPr lvl="1" algn="ctr" eaLnBrk="1" hangingPunct="1">
              <a:buFontTx/>
              <a:buNone/>
            </a:pPr>
            <a:endParaRPr lang="en-US" altLang="en-US" sz="3600" dirty="0"/>
          </a:p>
          <a:p>
            <a:pPr lvl="1" algn="ctr" eaLnBrk="1" hangingPunct="1">
              <a:buFontTx/>
              <a:buNone/>
            </a:pPr>
            <a:r>
              <a:rPr lang="en-US" altLang="en-US" sz="3600" dirty="0"/>
              <a:t>Additional $ for special </a:t>
            </a:r>
            <a:r>
              <a:rPr lang="en-US" altLang="en-US" sz="3600" dirty="0" smtClean="0"/>
              <a:t>needs</a:t>
            </a:r>
            <a:endParaRPr lang="en-US" altLang="en-US" dirty="0"/>
          </a:p>
        </p:txBody>
      </p:sp>
    </p:spTree>
    <p:extLst>
      <p:ext uri="{BB962C8B-B14F-4D97-AF65-F5344CB8AC3E}">
        <p14:creationId xmlns:p14="http://schemas.microsoft.com/office/powerpoint/2010/main" val="18646537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962025" y="584200"/>
            <a:ext cx="7289800" cy="1500188"/>
          </a:xfrm>
        </p:spPr>
        <p:txBody>
          <a:bodyPr/>
          <a:lstStyle/>
          <a:p>
            <a:pPr>
              <a:defRPr/>
            </a:pPr>
            <a:r>
              <a:rPr lang="en-US" dirty="0" smtClean="0">
                <a:solidFill>
                  <a:schemeClr val="tx1">
                    <a:lumMod val="95000"/>
                    <a:lumOff val="5000"/>
                  </a:schemeClr>
                </a:solidFill>
              </a:rPr>
              <a:t>MSA Special Needs</a:t>
            </a:r>
            <a:r>
              <a:rPr lang="en-US" dirty="0">
                <a:solidFill>
                  <a:schemeClr val="tx1">
                    <a:lumMod val="95000"/>
                    <a:lumOff val="5000"/>
                  </a:schemeClr>
                </a:solidFill>
              </a:rPr>
              <a:t> </a:t>
            </a:r>
            <a:r>
              <a:rPr lang="en-US" dirty="0" smtClean="0">
                <a:solidFill>
                  <a:schemeClr val="tx1">
                    <a:lumMod val="95000"/>
                    <a:lumOff val="5000"/>
                  </a:schemeClr>
                </a:solidFill>
              </a:rPr>
              <a:t>Programs</a:t>
            </a:r>
          </a:p>
        </p:txBody>
      </p:sp>
      <p:sp>
        <p:nvSpPr>
          <p:cNvPr id="38915" name="Rectangle 3"/>
          <p:cNvSpPr>
            <a:spLocks noGrp="1" noChangeArrowheads="1"/>
          </p:cNvSpPr>
          <p:nvPr>
            <p:ph idx="1"/>
          </p:nvPr>
        </p:nvSpPr>
        <p:spPr>
          <a:xfrm>
            <a:off x="1130300" y="1828800"/>
            <a:ext cx="8661400" cy="4406900"/>
          </a:xfrm>
        </p:spPr>
        <p:txBody>
          <a:bodyPr/>
          <a:lstStyle/>
          <a:p>
            <a:pPr eaLnBrk="1" hangingPunct="1"/>
            <a:r>
              <a:rPr lang="en-US" altLang="en-US" sz="3200" dirty="0"/>
              <a:t/>
            </a:r>
            <a:br>
              <a:rPr lang="en-US" altLang="en-US" sz="3200" dirty="0"/>
            </a:br>
            <a:r>
              <a:rPr lang="en-US" altLang="en-US" sz="3200" dirty="0"/>
              <a:t>Special Diets 				</a:t>
            </a:r>
            <a:r>
              <a:rPr lang="en-US" altLang="en-US" sz="3200" dirty="0" smtClean="0"/>
              <a:t>	CM </a:t>
            </a:r>
            <a:r>
              <a:rPr lang="en-US" altLang="en-US" sz="3200" dirty="0"/>
              <a:t>23.12</a:t>
            </a:r>
          </a:p>
          <a:p>
            <a:pPr eaLnBrk="1" hangingPunct="1"/>
            <a:r>
              <a:rPr lang="en-US" altLang="en-US" sz="3200" dirty="0"/>
              <a:t>Guardian/Conservator Fees	</a:t>
            </a:r>
            <a:r>
              <a:rPr lang="en-US" altLang="en-US" sz="3200" dirty="0" smtClean="0"/>
              <a:t>	CM </a:t>
            </a:r>
            <a:r>
              <a:rPr lang="en-US" altLang="en-US" sz="3200" dirty="0"/>
              <a:t>23.15</a:t>
            </a:r>
          </a:p>
          <a:p>
            <a:pPr eaLnBrk="1" hangingPunct="1"/>
            <a:r>
              <a:rPr lang="en-US" altLang="en-US" sz="3200" dirty="0"/>
              <a:t>Representative Payee Fees		</a:t>
            </a:r>
            <a:r>
              <a:rPr lang="en-US" altLang="en-US" sz="3200" dirty="0" smtClean="0"/>
              <a:t>	CM </a:t>
            </a:r>
            <a:r>
              <a:rPr lang="en-US" altLang="en-US" sz="3200" dirty="0"/>
              <a:t>23.21</a:t>
            </a:r>
          </a:p>
          <a:p>
            <a:pPr eaLnBrk="1" hangingPunct="1"/>
            <a:r>
              <a:rPr lang="en-US" altLang="en-US" sz="3200" dirty="0"/>
              <a:t>Home Repairs				</a:t>
            </a:r>
            <a:r>
              <a:rPr lang="en-US" altLang="en-US" sz="3200" dirty="0" smtClean="0"/>
              <a:t>	CM </a:t>
            </a:r>
            <a:r>
              <a:rPr lang="en-US" altLang="en-US" sz="3200" dirty="0"/>
              <a:t>23.06</a:t>
            </a:r>
          </a:p>
          <a:p>
            <a:pPr eaLnBrk="1" hangingPunct="1"/>
            <a:r>
              <a:rPr lang="en-US" altLang="en-US" sz="3200" dirty="0"/>
              <a:t>Home Furnishings &amp; Appliances	</a:t>
            </a:r>
            <a:r>
              <a:rPr lang="en-US" altLang="en-US" sz="3200" dirty="0" smtClean="0"/>
              <a:t>	CM </a:t>
            </a:r>
            <a:r>
              <a:rPr lang="en-US" altLang="en-US" sz="3200" dirty="0"/>
              <a:t>23.09</a:t>
            </a:r>
          </a:p>
          <a:p>
            <a:pPr eaLnBrk="1" hangingPunct="1"/>
            <a:r>
              <a:rPr lang="en-US" altLang="en-US" sz="3200" dirty="0"/>
              <a:t>Housing Assistance			</a:t>
            </a:r>
            <a:r>
              <a:rPr lang="en-US" altLang="en-US" sz="3200" dirty="0" smtClean="0"/>
              <a:t>	CM </a:t>
            </a:r>
            <a:r>
              <a:rPr lang="en-US" altLang="en-US" sz="3200" dirty="0"/>
              <a:t>23.24</a:t>
            </a:r>
          </a:p>
          <a:p>
            <a:pPr eaLnBrk="1" hangingPunct="1"/>
            <a:endParaRPr lang="en-US" altLang="en-US" sz="3200" dirty="0"/>
          </a:p>
        </p:txBody>
      </p:sp>
    </p:spTree>
    <p:extLst>
      <p:ext uri="{BB962C8B-B14F-4D97-AF65-F5344CB8AC3E}">
        <p14:creationId xmlns:p14="http://schemas.microsoft.com/office/powerpoint/2010/main" val="2620861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965200" y="766763"/>
            <a:ext cx="8229600" cy="1143000"/>
          </a:xfrm>
        </p:spPr>
        <p:txBody>
          <a:bodyPr/>
          <a:lstStyle/>
          <a:p>
            <a:pPr>
              <a:defRPr/>
            </a:pPr>
            <a:r>
              <a:rPr lang="en-US" dirty="0" smtClean="0">
                <a:solidFill>
                  <a:schemeClr val="tx1">
                    <a:lumMod val="95000"/>
                    <a:lumOff val="5000"/>
                  </a:schemeClr>
                </a:solidFill>
              </a:rPr>
              <a:t>MSA Housing Assistance Eligibility</a:t>
            </a:r>
          </a:p>
        </p:txBody>
      </p:sp>
      <p:sp>
        <p:nvSpPr>
          <p:cNvPr id="33795" name="Content Placeholder 2"/>
          <p:cNvSpPr>
            <a:spLocks noGrp="1"/>
          </p:cNvSpPr>
          <p:nvPr>
            <p:ph idx="1"/>
          </p:nvPr>
        </p:nvSpPr>
        <p:spPr>
          <a:xfrm>
            <a:off x="1143000" y="2379663"/>
            <a:ext cx="9410700" cy="4343400"/>
          </a:xfrm>
        </p:spPr>
        <p:txBody>
          <a:bodyPr rtlCol="0">
            <a:noAutofit/>
          </a:bodyPr>
          <a:lstStyle/>
          <a:p>
            <a:pPr marL="44450" lvl="1" indent="0">
              <a:buNone/>
              <a:defRPr/>
            </a:pPr>
            <a:r>
              <a:rPr lang="en-US" sz="3200" b="1" dirty="0"/>
              <a:t>Person </a:t>
            </a:r>
            <a:r>
              <a:rPr lang="en-US" sz="3200" b="1" dirty="0" smtClean="0"/>
              <a:t>must meet </a:t>
            </a:r>
            <a:r>
              <a:rPr lang="en-US" sz="3200" b="1" u="sng" dirty="0" smtClean="0"/>
              <a:t>ALL</a:t>
            </a:r>
            <a:r>
              <a:rPr lang="en-US" sz="3200" b="1" dirty="0" smtClean="0"/>
              <a:t> of these conditions</a:t>
            </a:r>
            <a:r>
              <a:rPr lang="en-US" sz="3200" dirty="0" smtClean="0"/>
              <a:t>:</a:t>
            </a:r>
            <a:endParaRPr lang="en-US" sz="3200" dirty="0"/>
          </a:p>
          <a:p>
            <a:pPr marL="273050" lvl="1">
              <a:defRPr/>
            </a:pPr>
            <a:r>
              <a:rPr lang="en-US" sz="3200" dirty="0"/>
              <a:t>E</a:t>
            </a:r>
            <a:r>
              <a:rPr lang="en-US" sz="3200" dirty="0" smtClean="0"/>
              <a:t>ligible </a:t>
            </a:r>
            <a:r>
              <a:rPr lang="en-US" sz="3200" dirty="0"/>
              <a:t>for MSA, </a:t>
            </a:r>
            <a:r>
              <a:rPr lang="en-US" sz="3200" b="1" dirty="0" smtClean="0"/>
              <a:t>and</a:t>
            </a:r>
            <a:endParaRPr lang="en-US" sz="3200" b="1" dirty="0"/>
          </a:p>
          <a:p>
            <a:pPr marL="273050" lvl="1">
              <a:defRPr/>
            </a:pPr>
            <a:r>
              <a:rPr lang="en-US" sz="3200" dirty="0" smtClean="0"/>
              <a:t>Monthly </a:t>
            </a:r>
            <a:r>
              <a:rPr lang="en-US" sz="3200" dirty="0"/>
              <a:t>housing costs </a:t>
            </a:r>
            <a:r>
              <a:rPr lang="en-US" sz="3200" dirty="0" smtClean="0"/>
              <a:t>exceed </a:t>
            </a:r>
            <a:r>
              <a:rPr lang="en-US" sz="3200" dirty="0"/>
              <a:t>40% of gross monthly </a:t>
            </a:r>
            <a:r>
              <a:rPr lang="en-US" sz="3200" dirty="0" smtClean="0"/>
              <a:t>income, </a:t>
            </a:r>
            <a:r>
              <a:rPr lang="en-US" sz="3200" b="1" dirty="0" smtClean="0"/>
              <a:t>and</a:t>
            </a:r>
            <a:endParaRPr lang="en-US" sz="3200" dirty="0"/>
          </a:p>
          <a:p>
            <a:pPr marL="273050" lvl="1">
              <a:defRPr/>
            </a:pPr>
            <a:r>
              <a:rPr lang="en-US" sz="3200" dirty="0" smtClean="0"/>
              <a:t>Apply for </a:t>
            </a:r>
            <a:r>
              <a:rPr lang="en-US" sz="3200" dirty="0"/>
              <a:t>rental </a:t>
            </a:r>
            <a:r>
              <a:rPr lang="en-US" sz="3200" dirty="0" smtClean="0"/>
              <a:t>assistance, </a:t>
            </a:r>
            <a:r>
              <a:rPr lang="en-US" sz="3200" b="1" dirty="0"/>
              <a:t>and</a:t>
            </a:r>
            <a:r>
              <a:rPr lang="en-US" sz="3200" dirty="0"/>
              <a:t> </a:t>
            </a:r>
          </a:p>
          <a:p>
            <a:pPr marL="273050" lvl="1">
              <a:defRPr/>
            </a:pPr>
            <a:r>
              <a:rPr lang="en-US" sz="3200" dirty="0" smtClean="0"/>
              <a:t>Under </a:t>
            </a:r>
            <a:r>
              <a:rPr lang="en-US" sz="3200" dirty="0"/>
              <a:t>age </a:t>
            </a:r>
            <a:r>
              <a:rPr lang="en-US" sz="3200" dirty="0" smtClean="0"/>
              <a:t>65 </a:t>
            </a:r>
            <a:r>
              <a:rPr lang="en-US" sz="3200" b="1" dirty="0" smtClean="0"/>
              <a:t>and….</a:t>
            </a:r>
            <a:r>
              <a:rPr lang="en-US" sz="2700" dirty="0"/>
              <a:t>				</a:t>
            </a:r>
            <a:endParaRPr lang="en-US" sz="3200" dirty="0"/>
          </a:p>
        </p:txBody>
      </p:sp>
    </p:spTree>
    <p:extLst>
      <p:ext uri="{BB962C8B-B14F-4D97-AF65-F5344CB8AC3E}">
        <p14:creationId xmlns:p14="http://schemas.microsoft.com/office/powerpoint/2010/main" val="1065109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MSA Housing Assistance Eligibility</a:t>
            </a:r>
          </a:p>
        </p:txBody>
      </p:sp>
      <p:sp>
        <p:nvSpPr>
          <p:cNvPr id="3" name="Content Placeholder 2"/>
          <p:cNvSpPr>
            <a:spLocks noGrp="1"/>
          </p:cNvSpPr>
          <p:nvPr>
            <p:ph idx="1"/>
          </p:nvPr>
        </p:nvSpPr>
        <p:spPr>
          <a:xfrm>
            <a:off x="1024127" y="2084832"/>
            <a:ext cx="9948673" cy="4023360"/>
          </a:xfrm>
        </p:spPr>
        <p:txBody>
          <a:bodyPr>
            <a:normAutofit/>
          </a:bodyPr>
          <a:lstStyle/>
          <a:p>
            <a:pPr marL="310896" lvl="2" indent="0">
              <a:buNone/>
            </a:pPr>
            <a:r>
              <a:rPr lang="en-US" altLang="en-US" sz="3200" b="1" dirty="0" smtClean="0"/>
              <a:t>Meet </a:t>
            </a:r>
            <a:r>
              <a:rPr lang="en-US" altLang="en-US" sz="3200" b="1" u="sng" dirty="0" smtClean="0"/>
              <a:t>ONE</a:t>
            </a:r>
            <a:r>
              <a:rPr lang="en-US" altLang="en-US" sz="3200" b="1" dirty="0" smtClean="0"/>
              <a:t> of the following criteria:</a:t>
            </a:r>
          </a:p>
          <a:p>
            <a:pPr marL="825246" lvl="2" indent="-514350">
              <a:buFont typeface="+mj-lt"/>
              <a:buAutoNum type="arabicPeriod"/>
            </a:pPr>
            <a:r>
              <a:rPr lang="en-US" altLang="en-US" sz="3200" dirty="0" smtClean="0"/>
              <a:t>Relocating to the community </a:t>
            </a:r>
            <a:r>
              <a:rPr lang="en-US" altLang="en-US" sz="3200" dirty="0"/>
              <a:t>from </a:t>
            </a:r>
            <a:r>
              <a:rPr lang="en-US" altLang="en-US" sz="3200" dirty="0" smtClean="0"/>
              <a:t>a hospital</a:t>
            </a:r>
            <a:r>
              <a:rPr lang="en-US" altLang="en-US" sz="3200" dirty="0"/>
              <a:t>, nursing facility, </a:t>
            </a:r>
            <a:r>
              <a:rPr lang="en-US" altLang="en-US" sz="3200" dirty="0" smtClean="0"/>
              <a:t>regional treatment center, ICF-DD, or IRTS;</a:t>
            </a:r>
            <a:r>
              <a:rPr lang="en-US" altLang="en-US" sz="3200" b="1" dirty="0" smtClean="0"/>
              <a:t> </a:t>
            </a:r>
            <a:br>
              <a:rPr lang="en-US" altLang="en-US" sz="3200" b="1" dirty="0" smtClean="0"/>
            </a:br>
            <a:r>
              <a:rPr lang="en-US" altLang="en-US" sz="3200" b="1" dirty="0" smtClean="0"/>
              <a:t>or </a:t>
            </a:r>
            <a:endParaRPr lang="en-US" altLang="en-US" sz="3200" b="1" dirty="0"/>
          </a:p>
          <a:p>
            <a:pPr marL="825246" lvl="2" indent="-514350">
              <a:buFont typeface="+mj-lt"/>
              <a:buAutoNum type="arabicPeriod"/>
            </a:pPr>
            <a:r>
              <a:rPr lang="en-US" altLang="en-US" sz="3200" dirty="0"/>
              <a:t>Eligible for </a:t>
            </a:r>
            <a:r>
              <a:rPr lang="en-US" altLang="en-US" sz="3200" dirty="0" smtClean="0"/>
              <a:t>MA personal care assistance (PCA) services; </a:t>
            </a:r>
            <a:r>
              <a:rPr lang="en-US" altLang="en-US" sz="3200" b="1" dirty="0"/>
              <a:t>or</a:t>
            </a:r>
          </a:p>
          <a:p>
            <a:pPr marL="825246" lvl="2" indent="-514350">
              <a:buFont typeface="+mj-lt"/>
              <a:buAutoNum type="arabicPeriod"/>
            </a:pPr>
            <a:r>
              <a:rPr lang="en-US" altLang="en-US" sz="3200" dirty="0"/>
              <a:t>Waiver recipient living in their own </a:t>
            </a:r>
            <a:r>
              <a:rPr lang="en-US" altLang="en-US" sz="3200" dirty="0" smtClean="0"/>
              <a:t>home or apartment.</a:t>
            </a:r>
            <a:endParaRPr lang="en-US" altLang="en-US" sz="3200" dirty="0"/>
          </a:p>
        </p:txBody>
      </p:sp>
    </p:spTree>
    <p:extLst>
      <p:ext uri="{BB962C8B-B14F-4D97-AF65-F5344CB8AC3E}">
        <p14:creationId xmlns:p14="http://schemas.microsoft.com/office/powerpoint/2010/main" val="1791796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dirty="0" smtClean="0">
                <a:solidFill>
                  <a:schemeClr val="tx1">
                    <a:lumMod val="95000"/>
                    <a:lumOff val="5000"/>
                  </a:schemeClr>
                </a:solidFill>
              </a:rPr>
              <a:t>MSA Housing Assistance - example </a:t>
            </a:r>
          </a:p>
        </p:txBody>
      </p:sp>
      <p:sp>
        <p:nvSpPr>
          <p:cNvPr id="34819" name="Rectangle 3"/>
          <p:cNvSpPr>
            <a:spLocks noGrp="1" noChangeArrowheads="1"/>
          </p:cNvSpPr>
          <p:nvPr>
            <p:ph idx="1"/>
          </p:nvPr>
        </p:nvSpPr>
        <p:spPr>
          <a:xfrm>
            <a:off x="1828800" y="1905000"/>
            <a:ext cx="8382000" cy="4876800"/>
          </a:xfrm>
        </p:spPr>
        <p:txBody>
          <a:bodyPr rtlCol="0">
            <a:normAutofit/>
          </a:bodyPr>
          <a:lstStyle/>
          <a:p>
            <a:pPr marL="0" indent="0">
              <a:buNone/>
              <a:defRPr/>
            </a:pPr>
            <a:r>
              <a:rPr lang="en-US" sz="3200" dirty="0" smtClean="0"/>
              <a:t>	</a:t>
            </a:r>
            <a:r>
              <a:rPr lang="en-US" sz="3200" dirty="0"/>
              <a:t>$</a:t>
            </a:r>
            <a:r>
              <a:rPr lang="en-US" sz="3200" dirty="0" smtClean="0"/>
              <a:t>735 	SSI benefit</a:t>
            </a:r>
            <a:br>
              <a:rPr lang="en-US" sz="3200" dirty="0" smtClean="0"/>
            </a:br>
            <a:r>
              <a:rPr lang="en-US" sz="3200" dirty="0" smtClean="0"/>
              <a:t>	$81 		MSA benefit</a:t>
            </a:r>
            <a:r>
              <a:rPr lang="en-US" sz="3200" dirty="0"/>
              <a:t/>
            </a:r>
            <a:br>
              <a:rPr lang="en-US" sz="3200" dirty="0"/>
            </a:br>
            <a:r>
              <a:rPr lang="en-US" sz="3200" dirty="0" smtClean="0"/>
              <a:t>	+$194 	MSA Housing </a:t>
            </a:r>
            <a:r>
              <a:rPr lang="en-US" sz="3200" dirty="0"/>
              <a:t>Assistance</a:t>
            </a:r>
          </a:p>
          <a:p>
            <a:pPr marL="0" indent="0">
              <a:buNone/>
              <a:defRPr/>
            </a:pPr>
            <a:r>
              <a:rPr lang="en-US" sz="3200" dirty="0"/>
              <a:t>	</a:t>
            </a:r>
            <a:r>
              <a:rPr lang="en-US" sz="3200" b="1" dirty="0" smtClean="0"/>
              <a:t>$</a:t>
            </a:r>
            <a:r>
              <a:rPr lang="en-US" sz="3200" b="1" dirty="0"/>
              <a:t>275 </a:t>
            </a:r>
            <a:r>
              <a:rPr lang="en-US" sz="3200" b="1" dirty="0" smtClean="0"/>
              <a:t>	Total </a:t>
            </a:r>
            <a:r>
              <a:rPr lang="en-US" sz="3200" b="1" dirty="0"/>
              <a:t>MSA b</a:t>
            </a:r>
            <a:r>
              <a:rPr lang="en-US" sz="3200" b="1" dirty="0" smtClean="0"/>
              <a:t>enefit</a:t>
            </a:r>
            <a:br>
              <a:rPr lang="en-US" sz="3200" b="1" dirty="0" smtClean="0"/>
            </a:br>
            <a:r>
              <a:rPr lang="en-US" sz="3200" b="1" dirty="0" smtClean="0"/>
              <a:t>	$1,010 	Total monthly income</a:t>
            </a:r>
            <a:br>
              <a:rPr lang="en-US" sz="3200" b="1" dirty="0" smtClean="0"/>
            </a:br>
            <a:endParaRPr lang="en-US" sz="3200" b="1" dirty="0"/>
          </a:p>
          <a:p>
            <a:pPr marL="0" indent="0">
              <a:buNone/>
              <a:defRPr/>
            </a:pPr>
            <a:r>
              <a:rPr lang="en-US" sz="3200" b="1" dirty="0" smtClean="0"/>
              <a:t>This is a 38% increase in income over SSI alone!</a:t>
            </a:r>
          </a:p>
          <a:p>
            <a:pPr marL="0" indent="0">
              <a:buNone/>
              <a:defRPr/>
            </a:pPr>
            <a:r>
              <a:rPr lang="en-US" sz="3200" b="1" dirty="0"/>
              <a:t>C</a:t>
            </a:r>
            <a:r>
              <a:rPr lang="en-US" sz="3200" b="1" dirty="0" smtClean="0"/>
              <a:t>lients can also receive some SNAP benefits</a:t>
            </a:r>
            <a:endParaRPr lang="en-US" sz="3200" b="1" dirty="0"/>
          </a:p>
        </p:txBody>
      </p:sp>
      <p:cxnSp>
        <p:nvCxnSpPr>
          <p:cNvPr id="3" name="Straight Connector 2"/>
          <p:cNvCxnSpPr/>
          <p:nvPr/>
        </p:nvCxnSpPr>
        <p:spPr>
          <a:xfrm>
            <a:off x="2808288" y="3352800"/>
            <a:ext cx="1370012" cy="0"/>
          </a:xfrm>
          <a:prstGeom prst="line">
            <a:avLst/>
          </a:prstGeom>
          <a:ln cmpd="sng"/>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2549276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CHANGES to MSA Housing Assistance</a:t>
            </a:r>
            <a:endParaRPr lang="en-US" dirty="0"/>
          </a:p>
        </p:txBody>
      </p:sp>
      <p:sp>
        <p:nvSpPr>
          <p:cNvPr id="3" name="Content Placeholder 2"/>
          <p:cNvSpPr>
            <a:spLocks noGrp="1"/>
          </p:cNvSpPr>
          <p:nvPr>
            <p:ph idx="1"/>
          </p:nvPr>
        </p:nvSpPr>
        <p:spPr/>
        <p:txBody>
          <a:bodyPr>
            <a:normAutofit fontScale="92500" lnSpcReduction="20000"/>
          </a:bodyPr>
          <a:lstStyle/>
          <a:p>
            <a:r>
              <a:rPr lang="en-US" sz="3200" dirty="0"/>
              <a:t>T</a:t>
            </a:r>
            <a:r>
              <a:rPr lang="en-US" sz="3200" dirty="0" smtClean="0"/>
              <a:t>he current MSA Housing Assistance benefit is $194/month. This is equal to the SNAP single adult monthly allotment.</a:t>
            </a:r>
          </a:p>
          <a:p>
            <a:endParaRPr lang="en-US" sz="3200" dirty="0"/>
          </a:p>
          <a:p>
            <a:r>
              <a:rPr lang="en-US" sz="3200" dirty="0" smtClean="0"/>
              <a:t>Effective 7/1/2020, this will increase to </a:t>
            </a:r>
            <a:r>
              <a:rPr lang="en-US" sz="3200" u="sng" dirty="0" smtClean="0"/>
              <a:t>one-half the monthly SSI federal benefit rate</a:t>
            </a:r>
            <a:r>
              <a:rPr lang="en-US" sz="3200" dirty="0" smtClean="0"/>
              <a:t> (presently $735; MSA-HA would increase to $367.50 if today’s FBR was used).</a:t>
            </a:r>
          </a:p>
          <a:p>
            <a:endParaRPr lang="en-US" sz="3200" dirty="0"/>
          </a:p>
          <a:p>
            <a:r>
              <a:rPr lang="en-US" altLang="en-US" sz="3200" dirty="0" smtClean="0"/>
              <a:t>Also effective 7/1/2020, Housing </a:t>
            </a:r>
            <a:r>
              <a:rPr lang="en-US" altLang="en-US" sz="3200" dirty="0"/>
              <a:t>Supports (formerly GRH) </a:t>
            </a:r>
            <a:r>
              <a:rPr lang="en-US" altLang="en-US" sz="3200" dirty="0" smtClean="0"/>
              <a:t>settings will be added to the list of places from which a person can relocate </a:t>
            </a:r>
            <a:r>
              <a:rPr lang="en-US" altLang="en-US" sz="3200" dirty="0"/>
              <a:t>to the </a:t>
            </a:r>
            <a:r>
              <a:rPr lang="en-US" altLang="en-US" sz="3200" dirty="0" smtClean="0"/>
              <a:t>community.</a:t>
            </a:r>
            <a:endParaRPr lang="en-US" sz="3200" dirty="0"/>
          </a:p>
        </p:txBody>
      </p:sp>
    </p:spTree>
    <p:extLst>
      <p:ext uri="{BB962C8B-B14F-4D97-AF65-F5344CB8AC3E}">
        <p14:creationId xmlns:p14="http://schemas.microsoft.com/office/powerpoint/2010/main" val="367952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APPLYING FOR MSA </a:t>
            </a:r>
            <a:r>
              <a:rPr lang="en-US" dirty="0" err="1" smtClean="0"/>
              <a:t>HoUSING</a:t>
            </a:r>
            <a:r>
              <a:rPr lang="en-US" dirty="0" smtClean="0"/>
              <a:t> ASSISTANCE</a:t>
            </a:r>
            <a:endParaRPr lang="en-US" dirty="0"/>
          </a:p>
        </p:txBody>
      </p:sp>
      <p:sp>
        <p:nvSpPr>
          <p:cNvPr id="3" name="Content Placeholder 2"/>
          <p:cNvSpPr>
            <a:spLocks noGrp="1"/>
          </p:cNvSpPr>
          <p:nvPr>
            <p:ph idx="1"/>
          </p:nvPr>
        </p:nvSpPr>
        <p:spPr/>
        <p:txBody>
          <a:bodyPr>
            <a:normAutofit/>
          </a:bodyPr>
          <a:lstStyle/>
          <a:p>
            <a:r>
              <a:rPr lang="en-US" sz="2400" dirty="0" smtClean="0"/>
              <a:t>Apply using the Combined Application Form (</a:t>
            </a:r>
            <a:r>
              <a:rPr lang="en-US" sz="2400" dirty="0" smtClean="0">
                <a:hlinkClick r:id="rId2"/>
              </a:rPr>
              <a:t>DHS-5223</a:t>
            </a:r>
            <a:r>
              <a:rPr lang="en-US" sz="2400" dirty="0" smtClean="0"/>
              <a:t>). </a:t>
            </a:r>
            <a:r>
              <a:rPr lang="en-US" sz="2400" dirty="0"/>
              <a:t>C</a:t>
            </a:r>
            <a:r>
              <a:rPr lang="en-US" sz="2400" dirty="0" smtClean="0"/>
              <a:t>heck the “cash programs” box, then sign and date page 1.</a:t>
            </a:r>
          </a:p>
          <a:p>
            <a:r>
              <a:rPr lang="en-US" sz="2400" dirty="0" smtClean="0"/>
              <a:t>Document shelter expenses using a lease, rental agreement or </a:t>
            </a:r>
            <a:r>
              <a:rPr lang="en-US" sz="2400" dirty="0"/>
              <a:t>Shelter Verification Form </a:t>
            </a:r>
            <a:r>
              <a:rPr lang="en-US" sz="2400" dirty="0" smtClean="0"/>
              <a:t>(</a:t>
            </a:r>
            <a:r>
              <a:rPr lang="en-US" sz="2400" dirty="0" smtClean="0">
                <a:hlinkClick r:id="rId3"/>
              </a:rPr>
              <a:t>DHS-2952</a:t>
            </a:r>
            <a:r>
              <a:rPr lang="en-US" sz="2400" dirty="0" smtClean="0"/>
              <a:t>).  </a:t>
            </a:r>
            <a:r>
              <a:rPr lang="en-US" sz="2400" dirty="0"/>
              <a:t>S</a:t>
            </a:r>
            <a:r>
              <a:rPr lang="en-US" sz="2400" dirty="0" smtClean="0"/>
              <a:t>pecify any utilities the client must pay.</a:t>
            </a:r>
          </a:p>
          <a:p>
            <a:r>
              <a:rPr lang="en-US" sz="2400" dirty="0" smtClean="0"/>
              <a:t>Use the Verification of Application for Rental Assistance (</a:t>
            </a:r>
            <a:r>
              <a:rPr lang="en-US" sz="2400" dirty="0" smtClean="0">
                <a:hlinkClick r:id="rId4"/>
              </a:rPr>
              <a:t>DHS-6351</a:t>
            </a:r>
            <a:r>
              <a:rPr lang="en-US" sz="2400" dirty="0" smtClean="0"/>
              <a:t>).</a:t>
            </a:r>
          </a:p>
          <a:p>
            <a:r>
              <a:rPr lang="en-US" sz="2400" dirty="0" smtClean="0"/>
              <a:t>MSA Housing Assistance may be unfamiliar to some workers. Attach a note to the CAF asking to be screened for it. Explain why the client may be eligible.</a:t>
            </a:r>
          </a:p>
          <a:p>
            <a:r>
              <a:rPr lang="en-US" sz="2400" dirty="0" smtClean="0"/>
              <a:t>An interview is required, but it does not need to be face-to-face. Request a phone interview if that would be more convenient for the client.</a:t>
            </a:r>
          </a:p>
          <a:p>
            <a:endParaRPr lang="en-US" dirty="0"/>
          </a:p>
        </p:txBody>
      </p:sp>
    </p:spTree>
    <p:extLst>
      <p:ext uri="{BB962C8B-B14F-4D97-AF65-F5344CB8AC3E}">
        <p14:creationId xmlns:p14="http://schemas.microsoft.com/office/powerpoint/2010/main" val="4011394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defRPr/>
            </a:pPr>
            <a:r>
              <a:rPr lang="en-US" dirty="0" smtClean="0">
                <a:solidFill>
                  <a:schemeClr val="tx1">
                    <a:lumMod val="95000"/>
                    <a:lumOff val="5000"/>
                  </a:schemeClr>
                </a:solidFill>
              </a:rPr>
              <a:t>MSA Living Arrangements</a:t>
            </a:r>
          </a:p>
        </p:txBody>
      </p:sp>
      <p:sp>
        <p:nvSpPr>
          <p:cNvPr id="48131" name="Content Placeholder 2"/>
          <p:cNvSpPr>
            <a:spLocks noGrp="1"/>
          </p:cNvSpPr>
          <p:nvPr>
            <p:ph idx="1"/>
          </p:nvPr>
        </p:nvSpPr>
        <p:spPr>
          <a:xfrm>
            <a:off x="1024128" y="2286000"/>
            <a:ext cx="10393172" cy="4023360"/>
          </a:xfrm>
        </p:spPr>
        <p:txBody>
          <a:bodyPr>
            <a:noAutofit/>
          </a:bodyPr>
          <a:lstStyle/>
          <a:p>
            <a:pPr eaLnBrk="1" hangingPunct="1"/>
            <a:r>
              <a:rPr lang="en-US" altLang="en-US" sz="2800" dirty="0" smtClean="0"/>
              <a:t>Often, people </a:t>
            </a:r>
            <a:r>
              <a:rPr lang="en-US" sz="2800" dirty="0" smtClean="0"/>
              <a:t>are </a:t>
            </a:r>
            <a:r>
              <a:rPr lang="en-US" sz="2800" dirty="0"/>
              <a:t>ineligible for MSA </a:t>
            </a:r>
            <a:r>
              <a:rPr lang="en-US" sz="2800" dirty="0" smtClean="0"/>
              <a:t>because </a:t>
            </a:r>
            <a:r>
              <a:rPr lang="en-US" sz="2800" dirty="0"/>
              <a:t>they live with </a:t>
            </a:r>
            <a:r>
              <a:rPr lang="en-US" sz="2800" dirty="0" smtClean="0"/>
              <a:t>others. </a:t>
            </a:r>
            <a:endParaRPr lang="en-US" sz="2800" dirty="0"/>
          </a:p>
          <a:p>
            <a:r>
              <a:rPr lang="en-US" sz="2800" dirty="0"/>
              <a:t>Our current policy doesn’t </a:t>
            </a:r>
            <a:r>
              <a:rPr lang="en-US" sz="2800" dirty="0" smtClean="0"/>
              <a:t>distinguish between people who live with family</a:t>
            </a:r>
            <a:r>
              <a:rPr lang="en-US" sz="2800" dirty="0"/>
              <a:t>, don’t pay rent, share meals, </a:t>
            </a:r>
            <a:r>
              <a:rPr lang="en-US" sz="2800" dirty="0" smtClean="0"/>
              <a:t>and those who live </a:t>
            </a:r>
            <a:r>
              <a:rPr lang="en-US" sz="2800" dirty="0"/>
              <a:t>with </a:t>
            </a:r>
            <a:r>
              <a:rPr lang="en-US" sz="2800" dirty="0" smtClean="0"/>
              <a:t>others simply </a:t>
            </a:r>
            <a:r>
              <a:rPr lang="en-US" sz="2800" dirty="0"/>
              <a:t>out of economic </a:t>
            </a:r>
            <a:r>
              <a:rPr lang="en-US" sz="2800" dirty="0" smtClean="0"/>
              <a:t>necessity.</a:t>
            </a:r>
            <a:endParaRPr lang="en-US" sz="2800" dirty="0"/>
          </a:p>
          <a:p>
            <a:r>
              <a:rPr lang="en-US" altLang="en-US" sz="2800" dirty="0" smtClean="0"/>
              <a:t>Counties make their own </a:t>
            </a:r>
            <a:r>
              <a:rPr lang="en-US" altLang="en-US" sz="2800" dirty="0"/>
              <a:t>living arrangement </a:t>
            </a:r>
            <a:r>
              <a:rPr lang="en-US" altLang="en-US" sz="2800" dirty="0" smtClean="0"/>
              <a:t>determinations – they don’t just follow the SSA-determined Federal </a:t>
            </a:r>
            <a:r>
              <a:rPr lang="en-US" altLang="en-US" sz="2800" dirty="0"/>
              <a:t>Living </a:t>
            </a:r>
            <a:r>
              <a:rPr lang="en-US" altLang="en-US" sz="2800" dirty="0" smtClean="0"/>
              <a:t>Arrangement.</a:t>
            </a:r>
            <a:endParaRPr lang="en-US" altLang="en-US" sz="2800" dirty="0"/>
          </a:p>
        </p:txBody>
      </p:sp>
    </p:spTree>
    <p:extLst>
      <p:ext uri="{BB962C8B-B14F-4D97-AF65-F5344CB8AC3E}">
        <p14:creationId xmlns:p14="http://schemas.microsoft.com/office/powerpoint/2010/main" val="23826742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MSA Assistance Standards – CM 20.21</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The </a:t>
            </a:r>
            <a:r>
              <a:rPr lang="en-US" sz="2400" dirty="0"/>
              <a:t>term “living with others” applies to anybody who is living with others, regardless of financial arrangements or relationship. MSA clients are considered to be in a "shared household” living situation if they live with another person(s) and </a:t>
            </a:r>
            <a:r>
              <a:rPr lang="en-US" sz="2400" dirty="0">
                <a:solidFill>
                  <a:srgbClr val="7030A0"/>
                </a:solidFill>
              </a:rPr>
              <a:t>they do not have separate, self-contained living quarters with a separate entrance. Self-contained living quarters consists of the client’s </a:t>
            </a:r>
            <a:r>
              <a:rPr lang="en-US" sz="2400" u="sng" dirty="0">
                <a:solidFill>
                  <a:srgbClr val="7030A0"/>
                </a:solidFill>
              </a:rPr>
              <a:t>own bedroom, living room </a:t>
            </a:r>
            <a:r>
              <a:rPr lang="en-US" sz="2400" b="1" u="sng" dirty="0">
                <a:solidFill>
                  <a:srgbClr val="7030A0"/>
                </a:solidFill>
              </a:rPr>
              <a:t>and</a:t>
            </a:r>
            <a:r>
              <a:rPr lang="en-US" sz="2400" u="sng" dirty="0">
                <a:solidFill>
                  <a:srgbClr val="7030A0"/>
                </a:solidFill>
              </a:rPr>
              <a:t> kitchen</a:t>
            </a:r>
            <a:r>
              <a:rPr lang="en-US" sz="2400" dirty="0"/>
              <a:t>. </a:t>
            </a:r>
            <a:r>
              <a:rPr lang="en-US" sz="2400" dirty="0" smtClean="0"/>
              <a:t>…</a:t>
            </a:r>
            <a:r>
              <a:rPr lang="en-US" sz="2400" dirty="0"/>
              <a:t> </a:t>
            </a:r>
            <a:r>
              <a:rPr lang="en-US" sz="2400" dirty="0" smtClean="0"/>
              <a:t/>
            </a:r>
            <a:br>
              <a:rPr lang="en-US" sz="2400" dirty="0" smtClean="0"/>
            </a:br>
            <a:r>
              <a:rPr lang="en-US" sz="2400" dirty="0" smtClean="0"/>
              <a:t/>
            </a:r>
            <a:br>
              <a:rPr lang="en-US" sz="2400" dirty="0" smtClean="0"/>
            </a:br>
            <a:r>
              <a:rPr lang="en-US" sz="2400" dirty="0">
                <a:solidFill>
                  <a:srgbClr val="7030A0"/>
                </a:solidFill>
              </a:rPr>
              <a:t>If a client lives with others, the living with others (shared) MSA standard will be applied unless he/she is eligible for MA home and community based waiver, meets the county plan requirements for GRH, or is eligible for the MSA Housing Assistance (shelter need) special need</a:t>
            </a:r>
            <a:r>
              <a:rPr lang="en-US" sz="2400" dirty="0"/>
              <a:t>. </a:t>
            </a:r>
            <a:r>
              <a:rPr lang="en-US" sz="2400" dirty="0" smtClean="0"/>
              <a:t>…</a:t>
            </a:r>
          </a:p>
          <a:p>
            <a:pPr marL="0" indent="0">
              <a:buNone/>
            </a:pPr>
            <a:endParaRPr lang="en-US" dirty="0"/>
          </a:p>
        </p:txBody>
      </p:sp>
    </p:spTree>
    <p:extLst>
      <p:ext uri="{BB962C8B-B14F-4D97-AF65-F5344CB8AC3E}">
        <p14:creationId xmlns:p14="http://schemas.microsoft.com/office/powerpoint/2010/main" val="2598422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new POLICY:</a:t>
            </a:r>
            <a:endParaRPr lang="en-US" dirty="0"/>
          </a:p>
        </p:txBody>
      </p:sp>
      <p:sp>
        <p:nvSpPr>
          <p:cNvPr id="3" name="Content Placeholder 2"/>
          <p:cNvSpPr>
            <a:spLocks noGrp="1"/>
          </p:cNvSpPr>
          <p:nvPr>
            <p:ph idx="1"/>
          </p:nvPr>
        </p:nvSpPr>
        <p:spPr>
          <a:xfrm>
            <a:off x="1024128" y="2084832"/>
            <a:ext cx="10316972" cy="4224528"/>
          </a:xfrm>
        </p:spPr>
        <p:txBody>
          <a:bodyPr>
            <a:noAutofit/>
          </a:bodyPr>
          <a:lstStyle/>
          <a:p>
            <a:pPr marL="0" indent="0">
              <a:buNone/>
            </a:pPr>
            <a:r>
              <a:rPr lang="en-US" sz="2400" dirty="0" smtClean="0"/>
              <a:t>Apply </a:t>
            </a:r>
            <a:r>
              <a:rPr lang="en-US" sz="2400" dirty="0"/>
              <a:t>the living alone assistance standard if a person lives in their own residence without others. If a person lives with others, apply the living with others assistance standard UNLESS they:</a:t>
            </a:r>
            <a:br>
              <a:rPr lang="en-US" sz="2400" dirty="0"/>
            </a:br>
            <a:r>
              <a:rPr lang="en-US" sz="2400" dirty="0"/>
              <a:t>- are eligible for an HCBS waiver;</a:t>
            </a:r>
            <a:br>
              <a:rPr lang="en-US" sz="2400" dirty="0"/>
            </a:br>
            <a:r>
              <a:rPr lang="en-US" sz="2400" dirty="0"/>
              <a:t>- meet county plan requirements for </a:t>
            </a:r>
            <a:r>
              <a:rPr lang="en-US" sz="2400" dirty="0" smtClean="0"/>
              <a:t>GRH;</a:t>
            </a:r>
            <a:r>
              <a:rPr lang="en-US" sz="2400" dirty="0"/>
              <a:t/>
            </a:r>
            <a:br>
              <a:rPr lang="en-US" sz="2400" dirty="0"/>
            </a:br>
            <a:r>
              <a:rPr lang="en-US" sz="2400" dirty="0"/>
              <a:t>- are eligible for MSA Housing Assistance; or</a:t>
            </a:r>
            <a:br>
              <a:rPr lang="en-US" sz="2400" dirty="0"/>
            </a:br>
            <a:r>
              <a:rPr lang="en-US" sz="2400" dirty="0"/>
              <a:t>- </a:t>
            </a:r>
            <a:r>
              <a:rPr lang="en-US" sz="2400" dirty="0">
                <a:solidFill>
                  <a:srgbClr val="7030A0"/>
                </a:solidFill>
              </a:rPr>
              <a:t>constitute a separate household from others who reside at that address. A separate household exists when a person (1) pays market-based rent and is subject to an individual lease or rental agreement; (2) purchases, prepares and eats meals separately from others in the household; and (3) has exclusive use of part of the residence (such as a bedroom).</a:t>
            </a:r>
            <a:br>
              <a:rPr lang="en-US" sz="2400" dirty="0">
                <a:solidFill>
                  <a:srgbClr val="7030A0"/>
                </a:solidFill>
              </a:rPr>
            </a:br>
            <a:r>
              <a:rPr lang="en-US" sz="2400" dirty="0"/>
              <a:t>If the client meets </a:t>
            </a:r>
            <a:r>
              <a:rPr lang="en-US" sz="2400" dirty="0" smtClean="0"/>
              <a:t>ANY of </a:t>
            </a:r>
            <a:r>
              <a:rPr lang="en-US" sz="2400" dirty="0"/>
              <a:t>these criteria, apply the living alone assistance standard.</a:t>
            </a:r>
          </a:p>
        </p:txBody>
      </p:sp>
    </p:spTree>
    <p:extLst>
      <p:ext uri="{BB962C8B-B14F-4D97-AF65-F5344CB8AC3E}">
        <p14:creationId xmlns:p14="http://schemas.microsoft.com/office/powerpoint/2010/main" val="3371743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Housing Best Practices Forum: Minnesota Supplemental Aid</a:t>
            </a:r>
            <a:endParaRPr lang="en-US" dirty="0"/>
          </a:p>
        </p:txBody>
      </p:sp>
      <p:sp>
        <p:nvSpPr>
          <p:cNvPr id="3" name="Subtitle 2"/>
          <p:cNvSpPr>
            <a:spLocks noGrp="1"/>
          </p:cNvSpPr>
          <p:nvPr>
            <p:ph type="body" sz="quarter" idx="14"/>
          </p:nvPr>
        </p:nvSpPr>
        <p:spPr>
          <a:xfrm>
            <a:off x="2802466" y="4887599"/>
            <a:ext cx="6587067" cy="1097128"/>
          </a:xfrm>
        </p:spPr>
        <p:txBody>
          <a:bodyPr>
            <a:normAutofit/>
          </a:bodyPr>
          <a:lstStyle/>
          <a:p>
            <a:endParaRPr lang="en-US" dirty="0"/>
          </a:p>
        </p:txBody>
      </p:sp>
      <p:pic>
        <p:nvPicPr>
          <p:cNvPr id="10" name="Picture Placeholder 9"/>
          <p:cNvPicPr>
            <a:picLocks noGrp="1" noChangeAspect="1"/>
          </p:cNvPicPr>
          <p:nvPr>
            <p:ph type="pic" sz="quarter" idx="17"/>
          </p:nvPr>
        </p:nvPicPr>
        <p:blipFill>
          <a:blip r:embed="rId3">
            <a:extLst>
              <a:ext uri="{28A0092B-C50C-407E-A947-70E740481C1C}">
                <a14:useLocalDpi xmlns:a14="http://schemas.microsoft.com/office/drawing/2010/main" val="0"/>
              </a:ext>
            </a:extLst>
          </a:blip>
          <a:stretch>
            <a:fillRect/>
          </a:stretch>
        </p:blipFill>
        <p:spPr>
          <a:xfrm>
            <a:off x="3423634" y="0"/>
            <a:ext cx="5344732" cy="3349974"/>
          </a:xfrm>
          <a:prstGeom prst="rect">
            <a:avLst/>
          </a:prstGeom>
          <a:noFill/>
          <a:ln>
            <a:noFill/>
          </a:ln>
        </p:spPr>
      </p:pic>
    </p:spTree>
    <p:extLst>
      <p:ext uri="{BB962C8B-B14F-4D97-AF65-F5344CB8AC3E}">
        <p14:creationId xmlns:p14="http://schemas.microsoft.com/office/powerpoint/2010/main" val="7125434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1">
                    <a:lumMod val="95000"/>
                    <a:lumOff val="5000"/>
                  </a:schemeClr>
                </a:solidFill>
              </a:rPr>
              <a:t>MN Department </a:t>
            </a:r>
            <a:r>
              <a:rPr lang="en-US" dirty="0">
                <a:solidFill>
                  <a:schemeClr val="tx1">
                    <a:lumMod val="95000"/>
                    <a:lumOff val="5000"/>
                  </a:schemeClr>
                </a:solidFill>
              </a:rPr>
              <a:t>of Human </a:t>
            </a:r>
            <a:r>
              <a:rPr lang="en-US" dirty="0" smtClean="0">
                <a:solidFill>
                  <a:schemeClr val="tx1">
                    <a:lumMod val="95000"/>
                    <a:lumOff val="5000"/>
                  </a:schemeClr>
                </a:solidFill>
              </a:rPr>
              <a:t>Services</a:t>
            </a:r>
            <a:endParaRPr lang="en-US" dirty="0">
              <a:solidFill>
                <a:schemeClr val="tx1">
                  <a:lumMod val="95000"/>
                  <a:lumOff val="5000"/>
                </a:schemeClr>
              </a:solidFill>
            </a:endParaRPr>
          </a:p>
        </p:txBody>
      </p:sp>
      <p:sp>
        <p:nvSpPr>
          <p:cNvPr id="58371" name="Content Placeholder 2"/>
          <p:cNvSpPr>
            <a:spLocks noGrp="1"/>
          </p:cNvSpPr>
          <p:nvPr>
            <p:ph idx="1"/>
          </p:nvPr>
        </p:nvSpPr>
        <p:spPr>
          <a:xfrm>
            <a:off x="1024128" y="2286000"/>
            <a:ext cx="10253472" cy="4023360"/>
          </a:xfrm>
        </p:spPr>
        <p:txBody>
          <a:bodyPr/>
          <a:lstStyle/>
          <a:p>
            <a:pPr marL="44450" indent="0" algn="ctr">
              <a:spcAft>
                <a:spcPct val="0"/>
              </a:spcAft>
              <a:buNone/>
            </a:pPr>
            <a:endParaRPr lang="en-US" altLang="en-US" sz="3200" b="1" dirty="0" smtClean="0"/>
          </a:p>
          <a:p>
            <a:pPr marL="44450" indent="0" algn="ctr">
              <a:spcAft>
                <a:spcPct val="0"/>
              </a:spcAft>
              <a:buNone/>
            </a:pPr>
            <a:r>
              <a:rPr lang="en-US" altLang="en-US" sz="3200" b="1" dirty="0"/>
              <a:t>John Petroskas</a:t>
            </a:r>
          </a:p>
          <a:p>
            <a:pPr marL="44450" indent="0" algn="ctr">
              <a:spcAft>
                <a:spcPct val="0"/>
              </a:spcAft>
              <a:buNone/>
            </a:pPr>
            <a:r>
              <a:rPr lang="en-US" altLang="en-US" sz="3200" b="1" dirty="0" smtClean="0"/>
              <a:t>General Assistance &amp; </a:t>
            </a:r>
            <a:br>
              <a:rPr lang="en-US" altLang="en-US" sz="3200" b="1" dirty="0" smtClean="0"/>
            </a:br>
            <a:r>
              <a:rPr lang="en-US" altLang="en-US" sz="3200" b="1" dirty="0" smtClean="0"/>
              <a:t>Minnesota Supplemental Aid Policy</a:t>
            </a:r>
            <a:endParaRPr lang="en-US" altLang="en-US" sz="3200" b="1" dirty="0"/>
          </a:p>
          <a:p>
            <a:pPr marL="44450" indent="0" algn="ctr">
              <a:spcAft>
                <a:spcPct val="0"/>
              </a:spcAft>
              <a:buNone/>
            </a:pPr>
            <a:r>
              <a:rPr lang="en-US" altLang="en-US" sz="3200" b="1" dirty="0"/>
              <a:t>651-431-5644</a:t>
            </a:r>
          </a:p>
          <a:p>
            <a:pPr marL="44450" indent="0" algn="ctr">
              <a:spcAft>
                <a:spcPct val="0"/>
              </a:spcAft>
              <a:buNone/>
            </a:pPr>
            <a:r>
              <a:rPr lang="en-US" altLang="en-US" sz="3200" b="1" dirty="0">
                <a:hlinkClick r:id="rId2"/>
              </a:rPr>
              <a:t>John.Petroskas@state.mn.us</a:t>
            </a:r>
            <a:r>
              <a:rPr lang="en-US" altLang="en-US" sz="3200" b="1" dirty="0"/>
              <a:t> </a:t>
            </a:r>
          </a:p>
        </p:txBody>
      </p:sp>
    </p:spTree>
    <p:extLst>
      <p:ext uri="{BB962C8B-B14F-4D97-AF65-F5344CB8AC3E}">
        <p14:creationId xmlns:p14="http://schemas.microsoft.com/office/powerpoint/2010/main" val="24582147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Examples</a:t>
            </a:r>
            <a:endParaRPr lang="en-US" dirty="0"/>
          </a:p>
        </p:txBody>
      </p:sp>
      <p:sp>
        <p:nvSpPr>
          <p:cNvPr id="3" name="Text Placeholder 2"/>
          <p:cNvSpPr>
            <a:spLocks noGrp="1"/>
          </p:cNvSpPr>
          <p:nvPr>
            <p:ph type="body" sz="quarter" idx="14"/>
          </p:nvPr>
        </p:nvSpPr>
        <p:spPr/>
        <p:txBody>
          <a:bodyPr/>
          <a:lstStyle/>
          <a:p>
            <a:endParaRPr lang="en-US" dirty="0"/>
          </a:p>
        </p:txBody>
      </p:sp>
      <p:sp>
        <p:nvSpPr>
          <p:cNvPr id="4" name="Text Placeholder 3"/>
          <p:cNvSpPr>
            <a:spLocks noGrp="1"/>
          </p:cNvSpPr>
          <p:nvPr>
            <p:ph type="body" sz="quarter" idx="17"/>
          </p:nvPr>
        </p:nvSpPr>
        <p:spPr/>
        <p:txBody>
          <a:bodyPr/>
          <a:lstStyle/>
          <a:p>
            <a:endParaRPr lang="en-US"/>
          </a:p>
        </p:txBody>
      </p:sp>
      <p:sp>
        <p:nvSpPr>
          <p:cNvPr id="5" name="Text Placeholder 4"/>
          <p:cNvSpPr>
            <a:spLocks noGrp="1"/>
          </p:cNvSpPr>
          <p:nvPr>
            <p:ph type="body" sz="quarter" idx="19"/>
          </p:nvPr>
        </p:nvSpPr>
        <p:spPr/>
        <p:txBody>
          <a:bodyPr/>
          <a:lstStyle/>
          <a:p>
            <a:endParaRPr lang="en-US"/>
          </a:p>
        </p:txBody>
      </p:sp>
      <p:sp>
        <p:nvSpPr>
          <p:cNvPr id="6" name="Text Placeholder 5"/>
          <p:cNvSpPr>
            <a:spLocks noGrp="1"/>
          </p:cNvSpPr>
          <p:nvPr>
            <p:ph type="body" sz="quarter" idx="18"/>
          </p:nvPr>
        </p:nvSpPr>
        <p:spPr/>
        <p:txBody>
          <a:bodyPr/>
          <a:lstStyle/>
          <a:p>
            <a:r>
              <a:rPr lang="en-US" dirty="0" smtClean="0"/>
              <a:t>1</a:t>
            </a:r>
            <a:endParaRPr lang="en-US" dirty="0"/>
          </a:p>
        </p:txBody>
      </p:sp>
    </p:spTree>
    <p:extLst>
      <p:ext uri="{BB962C8B-B14F-4D97-AF65-F5344CB8AC3E}">
        <p14:creationId xmlns:p14="http://schemas.microsoft.com/office/powerpoint/2010/main" val="37703142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Case Examples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SSI + MSA + MSA Housing Assistance – Live alone</a:t>
            </a:r>
          </a:p>
          <a:p>
            <a:r>
              <a:rPr lang="en-US" dirty="0"/>
              <a:t>SSI + MSA + MSA Housing Assistance – </a:t>
            </a:r>
            <a:r>
              <a:rPr lang="en-US" dirty="0" smtClean="0"/>
              <a:t>Roommate</a:t>
            </a:r>
            <a:endParaRPr lang="en-US" dirty="0"/>
          </a:p>
          <a:p>
            <a:r>
              <a:rPr lang="en-US" dirty="0" smtClean="0"/>
              <a:t>SSI + MSA+ MSA Housing Assistance plus work 10 </a:t>
            </a:r>
            <a:r>
              <a:rPr lang="en-US" dirty="0" err="1" smtClean="0"/>
              <a:t>hrs</a:t>
            </a:r>
            <a:r>
              <a:rPr lang="en-US" dirty="0" smtClean="0"/>
              <a:t>/week – Live alone</a:t>
            </a:r>
          </a:p>
          <a:p>
            <a:r>
              <a:rPr lang="en-US" dirty="0"/>
              <a:t>SSI + MSA+ MSA Housing Assistance plus work 10 </a:t>
            </a:r>
            <a:r>
              <a:rPr lang="en-US" dirty="0" err="1"/>
              <a:t>hrs</a:t>
            </a:r>
            <a:r>
              <a:rPr lang="en-US" dirty="0"/>
              <a:t>/week – </a:t>
            </a:r>
            <a:r>
              <a:rPr lang="en-US" dirty="0" smtClean="0"/>
              <a:t>Roommate</a:t>
            </a:r>
            <a:endParaRPr lang="en-US" dirty="0"/>
          </a:p>
          <a:p>
            <a:r>
              <a:rPr lang="en-US" dirty="0" smtClean="0"/>
              <a:t>SSI + MSA + MSA Housing Assistance plus work 20 </a:t>
            </a:r>
            <a:r>
              <a:rPr lang="en-US" dirty="0" err="1" smtClean="0"/>
              <a:t>hrs</a:t>
            </a:r>
            <a:r>
              <a:rPr lang="en-US" dirty="0" smtClean="0"/>
              <a:t>/week – </a:t>
            </a:r>
            <a:r>
              <a:rPr lang="en-US" dirty="0" err="1" smtClean="0"/>
              <a:t>Iive</a:t>
            </a:r>
            <a:r>
              <a:rPr lang="en-US" dirty="0" smtClean="0"/>
              <a:t> alone</a:t>
            </a:r>
          </a:p>
          <a:p>
            <a:r>
              <a:rPr lang="en-US" dirty="0"/>
              <a:t>SSI + MSA + MSA Housing Assistance plus work 20 </a:t>
            </a:r>
            <a:r>
              <a:rPr lang="en-US" dirty="0" err="1"/>
              <a:t>hrs</a:t>
            </a:r>
            <a:r>
              <a:rPr lang="en-US" dirty="0"/>
              <a:t>/week – </a:t>
            </a:r>
            <a:r>
              <a:rPr lang="en-US" dirty="0" smtClean="0"/>
              <a:t>Roommate</a:t>
            </a:r>
          </a:p>
          <a:p>
            <a:r>
              <a:rPr lang="en-US" dirty="0" smtClean="0"/>
              <a:t>RSDI  - How to figure if eligible for MSA Housing Assistance</a:t>
            </a:r>
          </a:p>
          <a:p>
            <a:r>
              <a:rPr lang="en-US" dirty="0" smtClean="0"/>
              <a:t>Not on SSI due to work, but qualifies as disabled</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22</a:t>
            </a:fld>
            <a:endParaRPr lang="en-US" dirty="0">
              <a:solidFill>
                <a:srgbClr val="000000"/>
              </a:solidFill>
            </a:endParaRPr>
          </a:p>
        </p:txBody>
      </p:sp>
    </p:spTree>
    <p:extLst>
      <p:ext uri="{BB962C8B-B14F-4D97-AF65-F5344CB8AC3E}">
        <p14:creationId xmlns:p14="http://schemas.microsoft.com/office/powerpoint/2010/main" val="7003463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“Try It” Tools on DB101.org</a:t>
            </a:r>
            <a:endParaRPr lang="en-US" dirty="0"/>
          </a:p>
        </p:txBody>
      </p:sp>
      <p:sp>
        <p:nvSpPr>
          <p:cNvPr id="3" name="Content Placeholder 2"/>
          <p:cNvSpPr>
            <a:spLocks noGrp="1"/>
          </p:cNvSpPr>
          <p:nvPr>
            <p:ph idx="1"/>
          </p:nvPr>
        </p:nvSpPr>
        <p:spPr/>
        <p:txBody>
          <a:bodyPr/>
          <a:lstStyle/>
          <a:p>
            <a:r>
              <a:rPr lang="en-US" dirty="0" smtClean="0"/>
              <a:t>Use Try-It Tools on DB101.org</a:t>
            </a:r>
          </a:p>
          <a:p>
            <a:r>
              <a:rPr lang="en-US" dirty="0" smtClean="0"/>
              <a:t>Go to Partners Tab</a:t>
            </a:r>
          </a:p>
          <a:p>
            <a:r>
              <a:rPr lang="en-US" dirty="0" smtClean="0"/>
              <a:t>The 3 tools that will give you a good estimate</a:t>
            </a:r>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23</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8732520" y="1897380"/>
            <a:ext cx="2228850" cy="4229100"/>
          </a:xfrm>
          <a:prstGeom prst="rect">
            <a:avLst/>
          </a:prstGeom>
        </p:spPr>
      </p:pic>
      <p:cxnSp>
        <p:nvCxnSpPr>
          <p:cNvPr id="9" name="Straight Arrow Connector 8"/>
          <p:cNvCxnSpPr/>
          <p:nvPr/>
        </p:nvCxnSpPr>
        <p:spPr>
          <a:xfrm>
            <a:off x="7818120" y="3246120"/>
            <a:ext cx="821055" cy="335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7818120" y="3246120"/>
            <a:ext cx="821055" cy="5943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818120" y="3246120"/>
            <a:ext cx="82105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8732520" y="3246120"/>
            <a:ext cx="22288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7" idx="3"/>
          </p:cNvCxnSpPr>
          <p:nvPr/>
        </p:nvCxnSpPr>
        <p:spPr>
          <a:xfrm>
            <a:off x="10961370" y="3246120"/>
            <a:ext cx="0" cy="765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7" idx="3"/>
            <a:endCxn id="7" idx="1"/>
          </p:cNvCxnSpPr>
          <p:nvPr/>
        </p:nvCxnSpPr>
        <p:spPr>
          <a:xfrm flipH="1">
            <a:off x="8732520" y="4011930"/>
            <a:ext cx="22288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endCxn id="7" idx="1"/>
          </p:cNvCxnSpPr>
          <p:nvPr/>
        </p:nvCxnSpPr>
        <p:spPr>
          <a:xfrm>
            <a:off x="8732520" y="3246120"/>
            <a:ext cx="0" cy="76581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71964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 + MSA + MSA Housing Assistance No Roommate</a:t>
            </a:r>
            <a:endParaRPr lang="en-US" dirty="0"/>
          </a:p>
        </p:txBody>
      </p:sp>
      <p:sp>
        <p:nvSpPr>
          <p:cNvPr id="3" name="Content Placeholder 2"/>
          <p:cNvSpPr>
            <a:spLocks noGrp="1"/>
          </p:cNvSpPr>
          <p:nvPr>
            <p:ph idx="1"/>
          </p:nvPr>
        </p:nvSpPr>
        <p:spPr>
          <a:xfrm>
            <a:off x="914400" y="1554480"/>
            <a:ext cx="10622280" cy="4572000"/>
          </a:xfrm>
        </p:spPr>
        <p:txBody>
          <a:bodyPr>
            <a:normAutofit lnSpcReduction="10000"/>
          </a:bodyPr>
          <a:lstStyle/>
          <a:p>
            <a:r>
              <a:rPr lang="en-US" dirty="0" smtClean="0"/>
              <a:t>John gets SSI of $735.  He meets eligibility criteria for MSA Housing Assistance.  He pays $900 in rent.  His MSA + MSA Housing Assistance will be $275 per month</a:t>
            </a:r>
          </a:p>
          <a:p>
            <a:pPr marL="3657600" lvl="8" indent="0" algn="r">
              <a:buNone/>
            </a:pPr>
            <a:r>
              <a:rPr lang="en-US" dirty="0" smtClean="0"/>
              <a:t>Choose Living alone</a:t>
            </a:r>
          </a:p>
          <a:p>
            <a:pPr marL="3657600" lvl="8" indent="0" algn="r">
              <a:buNone/>
            </a:pPr>
            <a:r>
              <a:rPr lang="en-US" dirty="0" smtClean="0"/>
              <a:t>Choose Yes</a:t>
            </a:r>
            <a:endParaRPr lang="en-US" dirty="0"/>
          </a:p>
          <a:p>
            <a:pPr marL="3657600" lvl="8" indent="0" algn="r">
              <a:buNone/>
            </a:pPr>
            <a:endParaRPr lang="en-US" dirty="0" smtClean="0"/>
          </a:p>
          <a:p>
            <a:pPr marL="3657600" lvl="8" indent="0" algn="r">
              <a:buNone/>
            </a:pPr>
            <a:endParaRPr lang="en-US" dirty="0"/>
          </a:p>
          <a:p>
            <a:pPr marL="3657600" lvl="8" indent="0" algn="r">
              <a:buNone/>
            </a:pPr>
            <a:endParaRPr lang="en-US" dirty="0" smtClean="0"/>
          </a:p>
          <a:p>
            <a:pPr marL="3657600" lvl="8" indent="0" algn="r">
              <a:buNone/>
            </a:pPr>
            <a:r>
              <a:rPr lang="en-US" dirty="0" smtClean="0"/>
              <a:t>You would use this if </a:t>
            </a:r>
          </a:p>
          <a:p>
            <a:pPr marL="3657600" lvl="8" indent="0" algn="r">
              <a:buNone/>
            </a:pPr>
            <a:r>
              <a:rPr lang="en-US" dirty="0" smtClean="0"/>
              <a:t>John had special diet </a:t>
            </a:r>
          </a:p>
          <a:p>
            <a:pPr marL="3657600" lvl="8" indent="0" algn="r">
              <a:buNone/>
            </a:pPr>
            <a:r>
              <a:rPr lang="en-US" dirty="0" smtClean="0"/>
              <a:t>or rep payee</a:t>
            </a:r>
            <a:endParaRPr lang="en-US" dirty="0"/>
          </a:p>
          <a:p>
            <a:pPr marL="3657600" lvl="8" indent="0" algn="r">
              <a:buNone/>
            </a:pPr>
            <a:endParaRPr lang="en-US" dirty="0" smtClean="0"/>
          </a:p>
          <a:p>
            <a:pPr marL="3657600" lvl="8" indent="0" algn="r">
              <a:buNone/>
            </a:pPr>
            <a:r>
              <a:rPr lang="en-US" dirty="0" smtClean="0"/>
              <a:t>John’s total MSA + MSA </a:t>
            </a:r>
          </a:p>
          <a:p>
            <a:pPr marL="3657600" lvl="8" indent="0" algn="r">
              <a:buNone/>
            </a:pPr>
            <a:r>
              <a:rPr lang="en-US" dirty="0" smtClean="0"/>
              <a:t>Housing Assistance</a:t>
            </a:r>
          </a:p>
          <a:p>
            <a:pPr marL="3657600" lvl="8" indent="0" algn="r">
              <a:buNone/>
            </a:pP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24</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2689049" y="2804160"/>
            <a:ext cx="6200775" cy="3552189"/>
          </a:xfrm>
          <a:prstGeom prst="rect">
            <a:avLst/>
          </a:prstGeom>
        </p:spPr>
      </p:pic>
      <p:cxnSp>
        <p:nvCxnSpPr>
          <p:cNvPr id="9" name="Straight Arrow Connector 8"/>
          <p:cNvCxnSpPr/>
          <p:nvPr/>
        </p:nvCxnSpPr>
        <p:spPr>
          <a:xfrm flipH="1">
            <a:off x="8889824" y="3322002"/>
            <a:ext cx="467536" cy="106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8889824" y="3497262"/>
            <a:ext cx="1183816" cy="1828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8889824" y="4724400"/>
            <a:ext cx="4675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8889824" y="5836920"/>
            <a:ext cx="604696" cy="15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76319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Budget:  SSI </a:t>
            </a:r>
            <a:r>
              <a:rPr lang="en-US" dirty="0"/>
              <a:t>+ MSA + MSA Housing Assistance No Roommate</a:t>
            </a:r>
          </a:p>
        </p:txBody>
      </p:sp>
      <p:sp>
        <p:nvSpPr>
          <p:cNvPr id="3" name="Content Placeholder 2"/>
          <p:cNvSpPr>
            <a:spLocks noGrp="1"/>
          </p:cNvSpPr>
          <p:nvPr>
            <p:ph idx="1"/>
          </p:nvPr>
        </p:nvSpPr>
        <p:spPr/>
        <p:txBody>
          <a:bodyPr>
            <a:normAutofit lnSpcReduction="10000"/>
          </a:bodyPr>
          <a:lstStyle/>
          <a:p>
            <a:r>
              <a:rPr lang="en-US" dirty="0" smtClean="0"/>
              <a:t>John’s income is $1010</a:t>
            </a:r>
          </a:p>
          <a:p>
            <a:r>
              <a:rPr lang="en-US" dirty="0" smtClean="0"/>
              <a:t>John’s rent is $900</a:t>
            </a:r>
          </a:p>
          <a:p>
            <a:r>
              <a:rPr lang="en-US" dirty="0" smtClean="0"/>
              <a:t>He only has $110 left over</a:t>
            </a:r>
          </a:p>
          <a:p>
            <a:r>
              <a:rPr lang="en-US" dirty="0" smtClean="0"/>
              <a:t>He will get $71 in SNAP benefits if he doesn’t pay any utilities</a:t>
            </a:r>
          </a:p>
          <a:p>
            <a:r>
              <a:rPr lang="en-US" dirty="0" smtClean="0"/>
              <a:t>He will get $113 in SNAP benefits if he pays electricity, and doesn’t have air conditioning</a:t>
            </a:r>
          </a:p>
          <a:p>
            <a:r>
              <a:rPr lang="en-US" dirty="0" smtClean="0"/>
              <a:t>If he pays either heat or electricity with air conditioning, he will get $194 in SNAP </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25</a:t>
            </a:fld>
            <a:endParaRPr lang="en-US" dirty="0">
              <a:solidFill>
                <a:srgbClr val="000000"/>
              </a:solidFill>
            </a:endParaRPr>
          </a:p>
        </p:txBody>
      </p:sp>
    </p:spTree>
    <p:extLst>
      <p:ext uri="{BB962C8B-B14F-4D97-AF65-F5344CB8AC3E}">
        <p14:creationId xmlns:p14="http://schemas.microsoft.com/office/powerpoint/2010/main" val="2248785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gets a roommate – can he still get MSA? </a:t>
            </a:r>
            <a:endParaRPr lang="en-US" dirty="0"/>
          </a:p>
        </p:txBody>
      </p:sp>
      <p:sp>
        <p:nvSpPr>
          <p:cNvPr id="3" name="Content Placeholder 2"/>
          <p:cNvSpPr>
            <a:spLocks noGrp="1"/>
          </p:cNvSpPr>
          <p:nvPr>
            <p:ph idx="1"/>
          </p:nvPr>
        </p:nvSpPr>
        <p:spPr/>
        <p:txBody>
          <a:bodyPr>
            <a:normAutofit/>
          </a:bodyPr>
          <a:lstStyle/>
          <a:p>
            <a:r>
              <a:rPr lang="en-US" dirty="0" smtClean="0"/>
              <a:t>John decides to see what would happen if he gets a roommate.  They would need a 2 BR Apartment, so they would pay $1200 per month in rent.  John’s share is $600 per month, which is still over 40% of his income.  He is still eligible for MSA + MSA Housing Assistance of $275. </a:t>
            </a:r>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26</a:t>
            </a:fld>
            <a:endParaRPr lang="en-US" dirty="0">
              <a:solidFill>
                <a:srgbClr val="000000"/>
              </a:solidFill>
            </a:endParaRPr>
          </a:p>
        </p:txBody>
      </p:sp>
    </p:spTree>
    <p:extLst>
      <p:ext uri="{BB962C8B-B14F-4D97-AF65-F5344CB8AC3E}">
        <p14:creationId xmlns:p14="http://schemas.microsoft.com/office/powerpoint/2010/main" val="2910020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
            <a:ext cx="10360152" cy="914400"/>
          </a:xfrm>
        </p:spPr>
        <p:txBody>
          <a:bodyPr>
            <a:normAutofit fontScale="90000"/>
          </a:bodyPr>
          <a:lstStyle/>
          <a:p>
            <a:r>
              <a:rPr lang="en-US" dirty="0" smtClean="0"/>
              <a:t>Budget:   </a:t>
            </a:r>
            <a:r>
              <a:rPr lang="en-US" dirty="0"/>
              <a:t>SSI + MSA + MSA Housing Assistance </a:t>
            </a:r>
            <a:r>
              <a:rPr lang="en-US" dirty="0" smtClean="0"/>
              <a:t> -  </a:t>
            </a:r>
            <a:r>
              <a:rPr lang="en-US" dirty="0"/>
              <a:t>Roommate</a:t>
            </a:r>
          </a:p>
        </p:txBody>
      </p:sp>
      <p:sp>
        <p:nvSpPr>
          <p:cNvPr id="3" name="Content Placeholder 2"/>
          <p:cNvSpPr>
            <a:spLocks noGrp="1"/>
          </p:cNvSpPr>
          <p:nvPr>
            <p:ph idx="1"/>
          </p:nvPr>
        </p:nvSpPr>
        <p:spPr/>
        <p:txBody>
          <a:bodyPr>
            <a:normAutofit lnSpcReduction="10000"/>
          </a:bodyPr>
          <a:lstStyle/>
          <a:p>
            <a:r>
              <a:rPr lang="en-US" dirty="0" smtClean="0"/>
              <a:t>John’s income (SSI, MSA + MSA Housing Assistance) is $1010</a:t>
            </a:r>
          </a:p>
          <a:p>
            <a:r>
              <a:rPr lang="en-US" dirty="0" smtClean="0"/>
              <a:t>His </a:t>
            </a:r>
            <a:r>
              <a:rPr lang="en-US" dirty="0"/>
              <a:t>share of rent is $</a:t>
            </a:r>
            <a:r>
              <a:rPr lang="en-US" dirty="0" smtClean="0"/>
              <a:t>600</a:t>
            </a:r>
          </a:p>
          <a:p>
            <a:r>
              <a:rPr lang="en-US" dirty="0" smtClean="0"/>
              <a:t>He </a:t>
            </a:r>
            <a:r>
              <a:rPr lang="en-US" dirty="0"/>
              <a:t>has $410 left over </a:t>
            </a:r>
          </a:p>
          <a:p>
            <a:r>
              <a:rPr lang="en-US" dirty="0"/>
              <a:t>He will get $16 in SNAP </a:t>
            </a:r>
            <a:r>
              <a:rPr lang="en-US" dirty="0" smtClean="0"/>
              <a:t>benefits if he doesn’t pay any utilities</a:t>
            </a:r>
          </a:p>
          <a:p>
            <a:r>
              <a:rPr lang="en-US" dirty="0" smtClean="0"/>
              <a:t>He will get $23 in SNAP benefits if he pays electricity but doesn’t have air conditioning</a:t>
            </a:r>
            <a:endParaRPr lang="en-US" dirty="0"/>
          </a:p>
          <a:p>
            <a:r>
              <a:rPr lang="en-US" dirty="0" smtClean="0"/>
              <a:t>He </a:t>
            </a:r>
            <a:r>
              <a:rPr lang="en-US" dirty="0"/>
              <a:t>will get $140 in SNAP </a:t>
            </a:r>
            <a:r>
              <a:rPr lang="en-US" dirty="0" smtClean="0"/>
              <a:t>benefits if he pays heat or electricity with air conditioning</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27</a:t>
            </a:fld>
            <a:endParaRPr lang="en-US" dirty="0">
              <a:solidFill>
                <a:srgbClr val="000000"/>
              </a:solidFill>
            </a:endParaRPr>
          </a:p>
        </p:txBody>
      </p:sp>
    </p:spTree>
    <p:extLst>
      <p:ext uri="{BB962C8B-B14F-4D97-AF65-F5344CB8AC3E}">
        <p14:creationId xmlns:p14="http://schemas.microsoft.com/office/powerpoint/2010/main" val="31640066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SSI + MSA + plus MSA Housing Assistance and working 10 hours per week.  No roommate.</a:t>
            </a:r>
            <a:endParaRPr lang="en-US" dirty="0"/>
          </a:p>
        </p:txBody>
      </p:sp>
      <p:sp>
        <p:nvSpPr>
          <p:cNvPr id="3" name="Content Placeholder 2"/>
          <p:cNvSpPr>
            <a:spLocks noGrp="1"/>
          </p:cNvSpPr>
          <p:nvPr>
            <p:ph idx="1"/>
          </p:nvPr>
        </p:nvSpPr>
        <p:spPr/>
        <p:txBody>
          <a:bodyPr/>
          <a:lstStyle/>
          <a:p>
            <a:r>
              <a:rPr lang="en-US" dirty="0" smtClean="0"/>
              <a:t>John decides to work 10 hours per week for $10 per hour and not have a roommate.  He is paying $900 per month in rent.  His SSI will change due to his earnings.  </a:t>
            </a:r>
          </a:p>
          <a:p>
            <a:r>
              <a:rPr lang="en-US" dirty="0" smtClean="0"/>
              <a:t>The first step is to open up “Your SSI Calculation Quick Tool” to determine how his earnings will affect his SSI.</a:t>
            </a:r>
          </a:p>
          <a:p>
            <a:pPr marL="0" indent="0">
              <a:buNone/>
            </a:pP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28</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5111958" y="4192905"/>
            <a:ext cx="1638300" cy="1933575"/>
          </a:xfrm>
          <a:prstGeom prst="rect">
            <a:avLst/>
          </a:prstGeom>
        </p:spPr>
      </p:pic>
      <p:cxnSp>
        <p:nvCxnSpPr>
          <p:cNvPr id="9" name="Straight Arrow Connector 8"/>
          <p:cNvCxnSpPr/>
          <p:nvPr/>
        </p:nvCxnSpPr>
        <p:spPr>
          <a:xfrm>
            <a:off x="3537679" y="4062334"/>
            <a:ext cx="1424065" cy="1274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0906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Use the SSI Benefit Calculation “Try It” Tool</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29</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1977390" y="2386012"/>
            <a:ext cx="6153150" cy="3152775"/>
          </a:xfrm>
          <a:prstGeom prst="rect">
            <a:avLst/>
          </a:prstGeom>
        </p:spPr>
      </p:pic>
      <p:sp>
        <p:nvSpPr>
          <p:cNvPr id="8" name="TextBox 7"/>
          <p:cNvSpPr txBox="1"/>
          <p:nvPr/>
        </p:nvSpPr>
        <p:spPr>
          <a:xfrm>
            <a:off x="8544306" y="3362234"/>
            <a:ext cx="2316480" cy="1200329"/>
          </a:xfrm>
          <a:prstGeom prst="rect">
            <a:avLst/>
          </a:prstGeom>
          <a:noFill/>
        </p:spPr>
        <p:txBody>
          <a:bodyPr wrap="square" rtlCol="0">
            <a:spAutoFit/>
          </a:bodyPr>
          <a:lstStyle/>
          <a:p>
            <a:r>
              <a:rPr lang="en-US" dirty="0" smtClean="0">
                <a:solidFill>
                  <a:srgbClr val="003865"/>
                </a:solidFill>
              </a:rPr>
              <a:t>Do NOT enter the SSI amount here.  Only OTHER unearned income.</a:t>
            </a:r>
            <a:endParaRPr lang="en-US" dirty="0">
              <a:solidFill>
                <a:srgbClr val="003865"/>
              </a:solidFill>
            </a:endParaRPr>
          </a:p>
        </p:txBody>
      </p:sp>
      <p:cxnSp>
        <p:nvCxnSpPr>
          <p:cNvPr id="10" name="Straight Arrow Connector 9"/>
          <p:cNvCxnSpPr/>
          <p:nvPr/>
        </p:nvCxnSpPr>
        <p:spPr>
          <a:xfrm flipH="1">
            <a:off x="7802880" y="3511195"/>
            <a:ext cx="655320" cy="1324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83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Logistics</a:t>
            </a:r>
            <a:br>
              <a:rPr lang="en-US" dirty="0" smtClean="0"/>
            </a:br>
            <a:r>
              <a:rPr lang="en-US" dirty="0" smtClean="0"/>
              <a:t>(boring yet necessary)</a:t>
            </a:r>
            <a:endParaRPr lang="en-US" dirty="0"/>
          </a:p>
        </p:txBody>
      </p:sp>
      <p:sp>
        <p:nvSpPr>
          <p:cNvPr id="3" name="Content Placeholder 2"/>
          <p:cNvSpPr>
            <a:spLocks noGrp="1"/>
          </p:cNvSpPr>
          <p:nvPr>
            <p:ph sz="quarter" idx="1"/>
          </p:nvPr>
        </p:nvSpPr>
        <p:spPr/>
        <p:txBody>
          <a:bodyPr>
            <a:normAutofit/>
          </a:bodyPr>
          <a:lstStyle/>
          <a:p>
            <a:r>
              <a:rPr lang="en-US" dirty="0" smtClean="0"/>
              <a:t>Audio </a:t>
            </a:r>
            <a:r>
              <a:rPr lang="en-US" dirty="0"/>
              <a:t>can be done over your computer OR conference call line</a:t>
            </a:r>
          </a:p>
          <a:p>
            <a:r>
              <a:rPr lang="en-US" dirty="0" smtClean="0"/>
              <a:t>Conference </a:t>
            </a:r>
            <a:r>
              <a:rPr lang="en-US" dirty="0"/>
              <a:t>call number: </a:t>
            </a:r>
          </a:p>
          <a:p>
            <a:pPr lvl="1"/>
            <a:r>
              <a:rPr lang="en-US" dirty="0"/>
              <a:t>888-742-5095</a:t>
            </a:r>
          </a:p>
          <a:p>
            <a:pPr lvl="1"/>
            <a:r>
              <a:rPr lang="en-US" dirty="0"/>
              <a:t>Meeting ID: 282-843-9565</a:t>
            </a:r>
          </a:p>
          <a:p>
            <a:r>
              <a:rPr lang="en-US" dirty="0" smtClean="0"/>
              <a:t>Conference </a:t>
            </a:r>
            <a:r>
              <a:rPr lang="en-US" dirty="0"/>
              <a:t>call lines will be muted. You can ask questions through the WebEx chat feature. </a:t>
            </a:r>
          </a:p>
          <a:p>
            <a:r>
              <a:rPr lang="en-US" dirty="0" smtClean="0"/>
              <a:t>Follow up evaluation</a:t>
            </a:r>
          </a:p>
          <a:p>
            <a:endParaRPr lang="en-US" dirty="0" smtClean="0"/>
          </a:p>
          <a:p>
            <a:pPr marL="2286000" lvl="5" indent="0">
              <a:buNone/>
            </a:pPr>
            <a:endParaRPr lang="en-US" dirty="0"/>
          </a:p>
        </p:txBody>
      </p:sp>
    </p:spTree>
    <p:extLst>
      <p:ext uri="{BB962C8B-B14F-4D97-AF65-F5344CB8AC3E}">
        <p14:creationId xmlns:p14="http://schemas.microsoft.com/office/powerpoint/2010/main" val="13004903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Use the SSI Benefit Calculation “Try It” Tool</a:t>
            </a:r>
          </a:p>
        </p:txBody>
      </p:sp>
      <p:pic>
        <p:nvPicPr>
          <p:cNvPr id="7" name="Content Placeholder 6"/>
          <p:cNvPicPr>
            <a:picLocks noGrp="1" noChangeAspect="1"/>
          </p:cNvPicPr>
          <p:nvPr>
            <p:ph idx="1"/>
          </p:nvPr>
        </p:nvPicPr>
        <p:blipFill>
          <a:blip r:embed="rId2"/>
          <a:stretch>
            <a:fillRect/>
          </a:stretch>
        </p:blipFill>
        <p:spPr>
          <a:xfrm>
            <a:off x="3008312" y="1949450"/>
            <a:ext cx="6172200" cy="3781425"/>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30</a:t>
            </a:fld>
            <a:endParaRPr lang="en-US" dirty="0">
              <a:solidFill>
                <a:srgbClr val="000000"/>
              </a:solidFill>
            </a:endParaRPr>
          </a:p>
        </p:txBody>
      </p:sp>
      <p:sp>
        <p:nvSpPr>
          <p:cNvPr id="9" name="TextBox 8"/>
          <p:cNvSpPr txBox="1"/>
          <p:nvPr/>
        </p:nvSpPr>
        <p:spPr>
          <a:xfrm>
            <a:off x="9497961" y="2286000"/>
            <a:ext cx="2492478" cy="1754326"/>
          </a:xfrm>
          <a:prstGeom prst="rect">
            <a:avLst/>
          </a:prstGeom>
          <a:noFill/>
        </p:spPr>
        <p:txBody>
          <a:bodyPr wrap="square" rtlCol="0">
            <a:spAutoFit/>
          </a:bodyPr>
          <a:lstStyle/>
          <a:p>
            <a:r>
              <a:rPr lang="en-US" dirty="0" smtClean="0">
                <a:solidFill>
                  <a:srgbClr val="003865"/>
                </a:solidFill>
              </a:rPr>
              <a:t>John  will earn $10 per hour, 10 hours per week.  I am keeping the formula simple, and stating that he will make $400 per month.</a:t>
            </a:r>
            <a:endParaRPr lang="en-US" dirty="0">
              <a:solidFill>
                <a:srgbClr val="003865"/>
              </a:solidFill>
            </a:endParaRPr>
          </a:p>
        </p:txBody>
      </p:sp>
      <p:cxnSp>
        <p:nvCxnSpPr>
          <p:cNvPr id="11" name="Straight Arrow Connector 10"/>
          <p:cNvCxnSpPr>
            <a:stCxn id="9" idx="1"/>
          </p:cNvCxnSpPr>
          <p:nvPr/>
        </p:nvCxnSpPr>
        <p:spPr>
          <a:xfrm flipH="1" flipV="1">
            <a:off x="9180513" y="2743202"/>
            <a:ext cx="317448" cy="419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18476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Use the SSI Benefit Calculation “Try It” Tool</a:t>
            </a:r>
          </a:p>
        </p:txBody>
      </p:sp>
      <p:pic>
        <p:nvPicPr>
          <p:cNvPr id="7" name="Content Placeholder 6"/>
          <p:cNvPicPr>
            <a:picLocks noGrp="1" noChangeAspect="1"/>
          </p:cNvPicPr>
          <p:nvPr>
            <p:ph idx="1"/>
          </p:nvPr>
        </p:nvPicPr>
        <p:blipFill>
          <a:blip r:embed="rId2"/>
          <a:stretch>
            <a:fillRect/>
          </a:stretch>
        </p:blipFill>
        <p:spPr>
          <a:xfrm>
            <a:off x="2974975" y="2616200"/>
            <a:ext cx="6238875" cy="2447925"/>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31</a:t>
            </a:fld>
            <a:endParaRPr lang="en-US" dirty="0">
              <a:solidFill>
                <a:srgbClr val="000000"/>
              </a:solidFill>
            </a:endParaRPr>
          </a:p>
        </p:txBody>
      </p:sp>
      <p:sp>
        <p:nvSpPr>
          <p:cNvPr id="3" name="TextBox 2"/>
          <p:cNvSpPr txBox="1"/>
          <p:nvPr/>
        </p:nvSpPr>
        <p:spPr>
          <a:xfrm>
            <a:off x="9728616" y="3192905"/>
            <a:ext cx="1873771" cy="646331"/>
          </a:xfrm>
          <a:prstGeom prst="rect">
            <a:avLst/>
          </a:prstGeom>
          <a:noFill/>
          <a:effectLst>
            <a:glow rad="228600">
              <a:schemeClr val="accent5">
                <a:satMod val="175000"/>
                <a:alpha val="40000"/>
              </a:schemeClr>
            </a:glow>
          </a:effectLst>
        </p:spPr>
        <p:txBody>
          <a:bodyPr wrap="square" rtlCol="0">
            <a:spAutoFit/>
          </a:bodyPr>
          <a:lstStyle/>
          <a:p>
            <a:r>
              <a:rPr lang="en-US" dirty="0" smtClean="0">
                <a:solidFill>
                  <a:srgbClr val="003865"/>
                </a:solidFill>
              </a:rPr>
              <a:t>John does not have a pass plan</a:t>
            </a:r>
            <a:endParaRPr lang="en-US" dirty="0">
              <a:solidFill>
                <a:srgbClr val="003865"/>
              </a:solidFill>
            </a:endParaRPr>
          </a:p>
        </p:txBody>
      </p:sp>
      <p:cxnSp>
        <p:nvCxnSpPr>
          <p:cNvPr id="9" name="Straight Arrow Connector 8"/>
          <p:cNvCxnSpPr>
            <a:stCxn id="3" idx="1"/>
          </p:cNvCxnSpPr>
          <p:nvPr/>
        </p:nvCxnSpPr>
        <p:spPr>
          <a:xfrm flipH="1">
            <a:off x="8889824" y="3516071"/>
            <a:ext cx="838792" cy="111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08039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Use the SSI Benefit Calculation “Try It” Tool</a:t>
            </a:r>
          </a:p>
        </p:txBody>
      </p:sp>
      <p:pic>
        <p:nvPicPr>
          <p:cNvPr id="7" name="Content Placeholder 6"/>
          <p:cNvPicPr>
            <a:picLocks noGrp="1" noChangeAspect="1"/>
          </p:cNvPicPr>
          <p:nvPr>
            <p:ph idx="1"/>
          </p:nvPr>
        </p:nvPicPr>
        <p:blipFill>
          <a:blip r:embed="rId2"/>
          <a:stretch>
            <a:fillRect/>
          </a:stretch>
        </p:blipFill>
        <p:spPr>
          <a:xfrm>
            <a:off x="3065462" y="2459038"/>
            <a:ext cx="6057900" cy="2762250"/>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32</a:t>
            </a:fld>
            <a:endParaRPr lang="en-US" dirty="0">
              <a:solidFill>
                <a:srgbClr val="000000"/>
              </a:solidFill>
            </a:endParaRPr>
          </a:p>
        </p:txBody>
      </p:sp>
    </p:spTree>
    <p:extLst>
      <p:ext uri="{BB962C8B-B14F-4D97-AF65-F5344CB8AC3E}">
        <p14:creationId xmlns:p14="http://schemas.microsoft.com/office/powerpoint/2010/main" val="17088208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SSI + MSA + plus MSA Housing Assistance and working 10 hours per week.  No roommate.</a:t>
            </a:r>
          </a:p>
        </p:txBody>
      </p:sp>
      <p:sp>
        <p:nvSpPr>
          <p:cNvPr id="3" name="Content Placeholder 2"/>
          <p:cNvSpPr>
            <a:spLocks noGrp="1"/>
          </p:cNvSpPr>
          <p:nvPr>
            <p:ph idx="1"/>
          </p:nvPr>
        </p:nvSpPr>
        <p:spPr/>
        <p:txBody>
          <a:bodyPr>
            <a:normAutofit/>
          </a:bodyPr>
          <a:lstStyle/>
          <a:p>
            <a:r>
              <a:rPr lang="en-US" dirty="0" smtClean="0"/>
              <a:t>Because John is receiving at least $1 in SSI, and because his rent is still over 40% of his income, he is eligible for the $275 in MSA and MSA Housing Assistance.</a:t>
            </a:r>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33</a:t>
            </a:fld>
            <a:endParaRPr lang="en-US" dirty="0">
              <a:solidFill>
                <a:srgbClr val="000000"/>
              </a:solidFill>
            </a:endParaRPr>
          </a:p>
        </p:txBody>
      </p:sp>
    </p:spTree>
    <p:extLst>
      <p:ext uri="{BB962C8B-B14F-4D97-AF65-F5344CB8AC3E}">
        <p14:creationId xmlns:p14="http://schemas.microsoft.com/office/powerpoint/2010/main" val="31171634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Budget:  SSI </a:t>
            </a:r>
            <a:r>
              <a:rPr lang="en-US" dirty="0"/>
              <a:t>+ MSA + plus MSA Housing Assistance and working 10 hours per </a:t>
            </a:r>
            <a:r>
              <a:rPr lang="en-US" dirty="0" smtClean="0"/>
              <a:t>week -  </a:t>
            </a:r>
            <a:r>
              <a:rPr lang="en-US" dirty="0"/>
              <a:t>No </a:t>
            </a:r>
            <a:r>
              <a:rPr lang="en-US" dirty="0" smtClean="0"/>
              <a:t>roommate</a:t>
            </a:r>
            <a:endParaRPr lang="en-US" dirty="0"/>
          </a:p>
        </p:txBody>
      </p:sp>
      <p:sp>
        <p:nvSpPr>
          <p:cNvPr id="3" name="Content Placeholder 2"/>
          <p:cNvSpPr>
            <a:spLocks noGrp="1"/>
          </p:cNvSpPr>
          <p:nvPr>
            <p:ph idx="1"/>
          </p:nvPr>
        </p:nvSpPr>
        <p:spPr/>
        <p:txBody>
          <a:bodyPr>
            <a:normAutofit lnSpcReduction="10000"/>
          </a:bodyPr>
          <a:lstStyle/>
          <a:p>
            <a:r>
              <a:rPr lang="en-US" dirty="0" smtClean="0"/>
              <a:t>Income </a:t>
            </a:r>
            <a:r>
              <a:rPr lang="en-US" dirty="0"/>
              <a:t>(SSI, work, MSA + MSA Housing Assistance) = $1252.50</a:t>
            </a:r>
          </a:p>
          <a:p>
            <a:r>
              <a:rPr lang="en-US" dirty="0"/>
              <a:t>Rent = $900</a:t>
            </a:r>
          </a:p>
          <a:p>
            <a:r>
              <a:rPr lang="en-US" dirty="0"/>
              <a:t>He has $352.50 left </a:t>
            </a:r>
            <a:r>
              <a:rPr lang="en-US" dirty="0" smtClean="0"/>
              <a:t>over</a:t>
            </a:r>
          </a:p>
          <a:p>
            <a:r>
              <a:rPr lang="en-US" dirty="0" smtClean="0"/>
              <a:t>He will get  </a:t>
            </a:r>
            <a:r>
              <a:rPr lang="en-US" dirty="0"/>
              <a:t>$16 in SNAP </a:t>
            </a:r>
            <a:r>
              <a:rPr lang="en-US" dirty="0" smtClean="0"/>
              <a:t>benefits if he doesn’t pay utilities</a:t>
            </a:r>
          </a:p>
          <a:p>
            <a:r>
              <a:rPr lang="en-US" dirty="0" smtClean="0"/>
              <a:t>He will get $84 in SNAP benefits if he pays electricity, but doesn’t have air conditioning</a:t>
            </a:r>
          </a:p>
          <a:p>
            <a:r>
              <a:rPr lang="en-US" dirty="0" smtClean="0"/>
              <a:t>He will get $194 in SNAP benefits, if he pays heat or electricity with air conditioning</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34</a:t>
            </a:fld>
            <a:endParaRPr lang="en-US" dirty="0">
              <a:solidFill>
                <a:srgbClr val="000000"/>
              </a:solidFill>
            </a:endParaRPr>
          </a:p>
        </p:txBody>
      </p:sp>
    </p:spTree>
    <p:extLst>
      <p:ext uri="{BB962C8B-B14F-4D97-AF65-F5344CB8AC3E}">
        <p14:creationId xmlns:p14="http://schemas.microsoft.com/office/powerpoint/2010/main" val="35188791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SSI, Work 10 Hours, MSA + MSA Housing Assistance, and Get a Roommate</a:t>
            </a:r>
            <a:endParaRPr lang="en-US" dirty="0"/>
          </a:p>
        </p:txBody>
      </p:sp>
      <p:sp>
        <p:nvSpPr>
          <p:cNvPr id="3" name="Content Placeholder 2"/>
          <p:cNvSpPr>
            <a:spLocks noGrp="1"/>
          </p:cNvSpPr>
          <p:nvPr>
            <p:ph idx="1"/>
          </p:nvPr>
        </p:nvSpPr>
        <p:spPr/>
        <p:txBody>
          <a:bodyPr/>
          <a:lstStyle/>
          <a:p>
            <a:r>
              <a:rPr lang="en-US" dirty="0" smtClean="0"/>
              <a:t>John decides to look at what his budget would be if he did decide to get a roommate</a:t>
            </a:r>
          </a:p>
          <a:p>
            <a:r>
              <a:rPr lang="en-US" dirty="0" smtClean="0"/>
              <a:t>His Income (SSI, Work 10 hours, MSA + MSA Housing Assistance) = $1252.50</a:t>
            </a:r>
          </a:p>
          <a:p>
            <a:r>
              <a:rPr lang="en-US" dirty="0" smtClean="0"/>
              <a:t>He is still eligible for MSA + MSA Housing Assistance because his rent is more than 40% of his income</a:t>
            </a:r>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35</a:t>
            </a:fld>
            <a:endParaRPr lang="en-US" dirty="0">
              <a:solidFill>
                <a:srgbClr val="000000"/>
              </a:solidFill>
            </a:endParaRPr>
          </a:p>
        </p:txBody>
      </p:sp>
    </p:spTree>
    <p:extLst>
      <p:ext uri="{BB962C8B-B14F-4D97-AF65-F5344CB8AC3E}">
        <p14:creationId xmlns:p14="http://schemas.microsoft.com/office/powerpoint/2010/main" val="1906956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Budget:  SSI</a:t>
            </a:r>
            <a:r>
              <a:rPr lang="en-US" dirty="0"/>
              <a:t>, Work 10 Hours, MSA + MSA Housing Assistance, and Get a Roommate</a:t>
            </a:r>
          </a:p>
        </p:txBody>
      </p:sp>
      <p:sp>
        <p:nvSpPr>
          <p:cNvPr id="3" name="Content Placeholder 2"/>
          <p:cNvSpPr>
            <a:spLocks noGrp="1"/>
          </p:cNvSpPr>
          <p:nvPr>
            <p:ph idx="1"/>
          </p:nvPr>
        </p:nvSpPr>
        <p:spPr/>
        <p:txBody>
          <a:bodyPr>
            <a:normAutofit fontScale="92500" lnSpcReduction="10000"/>
          </a:bodyPr>
          <a:lstStyle/>
          <a:p>
            <a:r>
              <a:rPr lang="en-US" dirty="0" smtClean="0"/>
              <a:t>John’s  </a:t>
            </a:r>
            <a:r>
              <a:rPr lang="en-US" dirty="0"/>
              <a:t>Income (SSI, Work 10 hours, MSA + MSA Housing Assistance) = $</a:t>
            </a:r>
            <a:r>
              <a:rPr lang="en-US" dirty="0" smtClean="0"/>
              <a:t>1252.50</a:t>
            </a:r>
          </a:p>
          <a:p>
            <a:r>
              <a:rPr lang="en-US" dirty="0" smtClean="0"/>
              <a:t>John’s </a:t>
            </a:r>
            <a:r>
              <a:rPr lang="en-US" dirty="0"/>
              <a:t>share of rent on a 2 BR $1200 apartment = $600</a:t>
            </a:r>
          </a:p>
          <a:p>
            <a:r>
              <a:rPr lang="en-US" dirty="0"/>
              <a:t>John has $652.50 left </a:t>
            </a:r>
            <a:r>
              <a:rPr lang="en-US" dirty="0" smtClean="0"/>
              <a:t>over</a:t>
            </a:r>
          </a:p>
          <a:p>
            <a:r>
              <a:rPr lang="en-US" dirty="0" smtClean="0"/>
              <a:t>John will get $16 </a:t>
            </a:r>
            <a:r>
              <a:rPr lang="en-US" dirty="0"/>
              <a:t>in Food </a:t>
            </a:r>
            <a:r>
              <a:rPr lang="en-US" dirty="0" smtClean="0"/>
              <a:t>Support if he doesn’t pay any utilities</a:t>
            </a:r>
          </a:p>
          <a:p>
            <a:r>
              <a:rPr lang="en-US" dirty="0" smtClean="0"/>
              <a:t>John will get $16 in Food Support if he pays electricity, but doesn’t have air conditioning</a:t>
            </a:r>
          </a:p>
          <a:p>
            <a:r>
              <a:rPr lang="en-US" dirty="0" smtClean="0"/>
              <a:t>John will get $111 in Food Support if he pays heat or electric and has air conditioning</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36</a:t>
            </a:fld>
            <a:endParaRPr lang="en-US" dirty="0">
              <a:solidFill>
                <a:srgbClr val="000000"/>
              </a:solidFill>
            </a:endParaRPr>
          </a:p>
        </p:txBody>
      </p:sp>
    </p:spTree>
    <p:extLst>
      <p:ext uri="{BB962C8B-B14F-4D97-AF65-F5344CB8AC3E}">
        <p14:creationId xmlns:p14="http://schemas.microsoft.com/office/powerpoint/2010/main" val="4034671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SSI + MSA + plus MSA Housing Assistance and working </a:t>
            </a:r>
            <a:r>
              <a:rPr lang="en-US" dirty="0" smtClean="0"/>
              <a:t>20 </a:t>
            </a:r>
            <a:r>
              <a:rPr lang="en-US" dirty="0"/>
              <a:t>hours per </a:t>
            </a:r>
            <a:r>
              <a:rPr lang="en-US" dirty="0" smtClean="0"/>
              <a:t>week -  </a:t>
            </a:r>
            <a:r>
              <a:rPr lang="en-US" dirty="0"/>
              <a:t>No roommate</a:t>
            </a:r>
          </a:p>
        </p:txBody>
      </p:sp>
      <p:sp>
        <p:nvSpPr>
          <p:cNvPr id="3" name="Content Placeholder 2"/>
          <p:cNvSpPr>
            <a:spLocks noGrp="1"/>
          </p:cNvSpPr>
          <p:nvPr>
            <p:ph idx="1"/>
          </p:nvPr>
        </p:nvSpPr>
        <p:spPr/>
        <p:txBody>
          <a:bodyPr/>
          <a:lstStyle/>
          <a:p>
            <a:r>
              <a:rPr lang="en-US" dirty="0" smtClean="0"/>
              <a:t>John wants to explore another option.  He wants to see what will happen if he works 20 hours per week and doesn’t have a roommate.</a:t>
            </a:r>
          </a:p>
          <a:p>
            <a:r>
              <a:rPr lang="en-US" dirty="0"/>
              <a:t>The first step is to open up “Your SSI Calculation Quick Tool” to determine how his earnings will affect his SSI.</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37</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5022016" y="4036179"/>
            <a:ext cx="1738547" cy="2218206"/>
          </a:xfrm>
          <a:prstGeom prst="rect">
            <a:avLst/>
          </a:prstGeom>
        </p:spPr>
      </p:pic>
      <p:cxnSp>
        <p:nvCxnSpPr>
          <p:cNvPr id="9" name="Straight Arrow Connector 8"/>
          <p:cNvCxnSpPr/>
          <p:nvPr/>
        </p:nvCxnSpPr>
        <p:spPr>
          <a:xfrm>
            <a:off x="3927423" y="4167266"/>
            <a:ext cx="1094593" cy="11392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70862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 work 20 hours per week, and no roommate</a:t>
            </a:r>
            <a:endParaRPr lang="en-US" dirty="0"/>
          </a:p>
        </p:txBody>
      </p:sp>
      <p:sp>
        <p:nvSpPr>
          <p:cNvPr id="3" name="Content Placeholder 2"/>
          <p:cNvSpPr>
            <a:spLocks noGrp="1"/>
          </p:cNvSpPr>
          <p:nvPr>
            <p:ph idx="1"/>
          </p:nvPr>
        </p:nvSpPr>
        <p:spPr/>
        <p:txBody>
          <a:bodyPr/>
          <a:lstStyle/>
          <a:p>
            <a:r>
              <a:rPr lang="en-US" dirty="0" smtClean="0"/>
              <a:t>Open the calculate your SSI “Try-it Tool”</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38</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2076450" y="2456374"/>
            <a:ext cx="6210300" cy="3095625"/>
          </a:xfrm>
          <a:prstGeom prst="rect">
            <a:avLst/>
          </a:prstGeom>
        </p:spPr>
      </p:pic>
      <p:sp>
        <p:nvSpPr>
          <p:cNvPr id="9" name="TextBox 8"/>
          <p:cNvSpPr txBox="1"/>
          <p:nvPr/>
        </p:nvSpPr>
        <p:spPr>
          <a:xfrm>
            <a:off x="8999034" y="3389971"/>
            <a:ext cx="2163337" cy="1200329"/>
          </a:xfrm>
          <a:prstGeom prst="rect">
            <a:avLst/>
          </a:prstGeom>
          <a:noFill/>
        </p:spPr>
        <p:txBody>
          <a:bodyPr wrap="square" rtlCol="0">
            <a:spAutoFit/>
          </a:bodyPr>
          <a:lstStyle/>
          <a:p>
            <a:r>
              <a:rPr lang="en-US" dirty="0" smtClean="0">
                <a:solidFill>
                  <a:srgbClr val="003865"/>
                </a:solidFill>
              </a:rPr>
              <a:t>Do NOT enter the SSI amount here.  Only enter Other unearned income</a:t>
            </a:r>
            <a:endParaRPr lang="en-US" dirty="0">
              <a:solidFill>
                <a:srgbClr val="003865"/>
              </a:solidFill>
            </a:endParaRPr>
          </a:p>
        </p:txBody>
      </p:sp>
      <p:cxnSp>
        <p:nvCxnSpPr>
          <p:cNvPr id="11" name="Straight Arrow Connector 10"/>
          <p:cNvCxnSpPr/>
          <p:nvPr/>
        </p:nvCxnSpPr>
        <p:spPr>
          <a:xfrm flipH="1">
            <a:off x="8396868" y="3668174"/>
            <a:ext cx="6021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82368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SSI, work 20 hours per week, and no roommate</a:t>
            </a:r>
          </a:p>
        </p:txBody>
      </p:sp>
      <p:pic>
        <p:nvPicPr>
          <p:cNvPr id="7" name="Content Placeholder 6"/>
          <p:cNvPicPr>
            <a:picLocks noGrp="1" noChangeAspect="1"/>
          </p:cNvPicPr>
          <p:nvPr>
            <p:ph idx="1"/>
          </p:nvPr>
        </p:nvPicPr>
        <p:blipFill>
          <a:blip r:embed="rId2"/>
          <a:stretch>
            <a:fillRect/>
          </a:stretch>
        </p:blipFill>
        <p:spPr>
          <a:xfrm>
            <a:off x="3108325" y="2087563"/>
            <a:ext cx="5972175" cy="3505200"/>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39</a:t>
            </a:fld>
            <a:endParaRPr lang="en-US" dirty="0">
              <a:solidFill>
                <a:srgbClr val="000000"/>
              </a:solidFill>
            </a:endParaRPr>
          </a:p>
        </p:txBody>
      </p:sp>
      <p:sp>
        <p:nvSpPr>
          <p:cNvPr id="8" name="TextBox 7"/>
          <p:cNvSpPr txBox="1"/>
          <p:nvPr/>
        </p:nvSpPr>
        <p:spPr>
          <a:xfrm>
            <a:off x="9630697" y="2374490"/>
            <a:ext cx="2050026" cy="923330"/>
          </a:xfrm>
          <a:prstGeom prst="rect">
            <a:avLst/>
          </a:prstGeom>
          <a:noFill/>
        </p:spPr>
        <p:txBody>
          <a:bodyPr wrap="square" rtlCol="0">
            <a:spAutoFit/>
          </a:bodyPr>
          <a:lstStyle/>
          <a:p>
            <a:r>
              <a:rPr lang="en-US" dirty="0" smtClean="0">
                <a:solidFill>
                  <a:srgbClr val="003865"/>
                </a:solidFill>
              </a:rPr>
              <a:t>John works 20 hours per week for $10 per hour.</a:t>
            </a:r>
            <a:endParaRPr lang="en-US" dirty="0">
              <a:solidFill>
                <a:srgbClr val="003865"/>
              </a:solidFill>
            </a:endParaRPr>
          </a:p>
        </p:txBody>
      </p:sp>
    </p:spTree>
    <p:extLst>
      <p:ext uri="{BB962C8B-B14F-4D97-AF65-F5344CB8AC3E}">
        <p14:creationId xmlns:p14="http://schemas.microsoft.com/office/powerpoint/2010/main" val="3532816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of Forums</a:t>
            </a:r>
            <a:endParaRPr lang="en-US" dirty="0"/>
          </a:p>
        </p:txBody>
      </p:sp>
      <p:sp>
        <p:nvSpPr>
          <p:cNvPr id="3" name="Content Placeholder 2"/>
          <p:cNvSpPr>
            <a:spLocks noGrp="1"/>
          </p:cNvSpPr>
          <p:nvPr>
            <p:ph sz="quarter" idx="1"/>
          </p:nvPr>
        </p:nvSpPr>
        <p:spPr/>
        <p:txBody>
          <a:bodyPr/>
          <a:lstStyle/>
          <a:p>
            <a:pPr>
              <a:lnSpc>
                <a:spcPct val="150000"/>
              </a:lnSpc>
            </a:pPr>
            <a:r>
              <a:rPr lang="en-US" dirty="0" smtClean="0"/>
              <a:t>Every other month (evens), third Monday, 1:30-3:30</a:t>
            </a:r>
          </a:p>
          <a:p>
            <a:pPr>
              <a:lnSpc>
                <a:spcPct val="150000"/>
              </a:lnSpc>
            </a:pPr>
            <a:r>
              <a:rPr lang="en-US" dirty="0" smtClean="0"/>
              <a:t>Taped presentation and materials available post-session on mn.HB101.org (partners tab)</a:t>
            </a:r>
          </a:p>
          <a:p>
            <a:pPr>
              <a:lnSpc>
                <a:spcPct val="150000"/>
              </a:lnSpc>
            </a:pPr>
            <a:r>
              <a:rPr lang="en-US" dirty="0" smtClean="0"/>
              <a:t>Steering Committee to oversee agenda and topics</a:t>
            </a:r>
          </a:p>
        </p:txBody>
      </p:sp>
    </p:spTree>
    <p:extLst>
      <p:ext uri="{BB962C8B-B14F-4D97-AF65-F5344CB8AC3E}">
        <p14:creationId xmlns:p14="http://schemas.microsoft.com/office/powerpoint/2010/main" val="19190849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SSI, work 20 hours per week, and no roommate</a:t>
            </a:r>
          </a:p>
        </p:txBody>
      </p:sp>
      <p:pic>
        <p:nvPicPr>
          <p:cNvPr id="7" name="Content Placeholder 6"/>
          <p:cNvPicPr>
            <a:picLocks noGrp="1" noChangeAspect="1"/>
          </p:cNvPicPr>
          <p:nvPr>
            <p:ph idx="1"/>
          </p:nvPr>
        </p:nvPicPr>
        <p:blipFill>
          <a:blip r:embed="rId2"/>
          <a:stretch>
            <a:fillRect/>
          </a:stretch>
        </p:blipFill>
        <p:spPr>
          <a:xfrm>
            <a:off x="3393579" y="1554163"/>
            <a:ext cx="5401667" cy="4572000"/>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40</a:t>
            </a:fld>
            <a:endParaRPr lang="en-US" dirty="0">
              <a:solidFill>
                <a:srgbClr val="000000"/>
              </a:solidFill>
            </a:endParaRPr>
          </a:p>
        </p:txBody>
      </p:sp>
      <p:sp>
        <p:nvSpPr>
          <p:cNvPr id="3" name="TextBox 2"/>
          <p:cNvSpPr txBox="1"/>
          <p:nvPr/>
        </p:nvSpPr>
        <p:spPr>
          <a:xfrm>
            <a:off x="9248931" y="4976734"/>
            <a:ext cx="2383436" cy="646331"/>
          </a:xfrm>
          <a:prstGeom prst="rect">
            <a:avLst/>
          </a:prstGeom>
          <a:noFill/>
        </p:spPr>
        <p:txBody>
          <a:bodyPr wrap="square" rtlCol="0">
            <a:spAutoFit/>
          </a:bodyPr>
          <a:lstStyle/>
          <a:p>
            <a:r>
              <a:rPr lang="en-US" dirty="0" smtClean="0">
                <a:solidFill>
                  <a:srgbClr val="003865"/>
                </a:solidFill>
              </a:rPr>
              <a:t>John is still eligible for SSI!</a:t>
            </a:r>
            <a:endParaRPr lang="en-US" dirty="0">
              <a:solidFill>
                <a:srgbClr val="003865"/>
              </a:solidFill>
            </a:endParaRPr>
          </a:p>
        </p:txBody>
      </p:sp>
      <p:cxnSp>
        <p:nvCxnSpPr>
          <p:cNvPr id="9" name="Straight Arrow Connector 8"/>
          <p:cNvCxnSpPr>
            <a:stCxn id="3" idx="1"/>
          </p:cNvCxnSpPr>
          <p:nvPr/>
        </p:nvCxnSpPr>
        <p:spPr>
          <a:xfrm flipH="1" flipV="1">
            <a:off x="8795246" y="5261548"/>
            <a:ext cx="453685" cy="383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48659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SSI, work 20 hours per week, and no roommate</a:t>
            </a:r>
          </a:p>
        </p:txBody>
      </p:sp>
      <p:sp>
        <p:nvSpPr>
          <p:cNvPr id="3" name="Content Placeholder 2"/>
          <p:cNvSpPr>
            <a:spLocks noGrp="1"/>
          </p:cNvSpPr>
          <p:nvPr>
            <p:ph idx="1"/>
          </p:nvPr>
        </p:nvSpPr>
        <p:spPr/>
        <p:txBody>
          <a:bodyPr>
            <a:normAutofit/>
          </a:bodyPr>
          <a:lstStyle/>
          <a:p>
            <a:r>
              <a:rPr lang="en-US" dirty="0" smtClean="0"/>
              <a:t>John is still eligible for at least $1 of SSI Benefits, and his rent of $900 is still over 40% of his total income of $1177.50, so he is eligible for $275 in MSA and MSA Housing Assistance.</a:t>
            </a:r>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41</a:t>
            </a:fld>
            <a:endParaRPr lang="en-US" dirty="0">
              <a:solidFill>
                <a:srgbClr val="000000"/>
              </a:solidFill>
            </a:endParaRPr>
          </a:p>
        </p:txBody>
      </p:sp>
    </p:spTree>
    <p:extLst>
      <p:ext uri="{BB962C8B-B14F-4D97-AF65-F5344CB8AC3E}">
        <p14:creationId xmlns:p14="http://schemas.microsoft.com/office/powerpoint/2010/main" val="73797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Budget:  SSI </a:t>
            </a:r>
            <a:r>
              <a:rPr lang="en-US" dirty="0"/>
              <a:t>+ MSA + plus MSA Housing Assistance and working 20 hours per </a:t>
            </a:r>
            <a:r>
              <a:rPr lang="en-US" dirty="0" smtClean="0"/>
              <a:t>week - </a:t>
            </a:r>
            <a:r>
              <a:rPr lang="en-US" dirty="0"/>
              <a:t>No roommate</a:t>
            </a:r>
          </a:p>
        </p:txBody>
      </p:sp>
      <p:sp>
        <p:nvSpPr>
          <p:cNvPr id="3" name="Content Placeholder 2"/>
          <p:cNvSpPr>
            <a:spLocks noGrp="1"/>
          </p:cNvSpPr>
          <p:nvPr>
            <p:ph idx="1"/>
          </p:nvPr>
        </p:nvSpPr>
        <p:spPr/>
        <p:txBody>
          <a:bodyPr>
            <a:normAutofit lnSpcReduction="10000"/>
          </a:bodyPr>
          <a:lstStyle/>
          <a:p>
            <a:r>
              <a:rPr lang="en-US" dirty="0" smtClean="0"/>
              <a:t>Income </a:t>
            </a:r>
            <a:r>
              <a:rPr lang="en-US" dirty="0"/>
              <a:t>(SSI, work, MSA + MSA Housing Assistance)= $1452.50</a:t>
            </a:r>
          </a:p>
          <a:p>
            <a:r>
              <a:rPr lang="en-US" dirty="0"/>
              <a:t>Rent </a:t>
            </a:r>
            <a:r>
              <a:rPr lang="en-US" dirty="0" smtClean="0"/>
              <a:t>is </a:t>
            </a:r>
            <a:r>
              <a:rPr lang="en-US" dirty="0"/>
              <a:t>$900</a:t>
            </a:r>
          </a:p>
          <a:p>
            <a:r>
              <a:rPr lang="en-US" dirty="0"/>
              <a:t>John has $552.50 left over</a:t>
            </a:r>
          </a:p>
          <a:p>
            <a:r>
              <a:rPr lang="en-US" dirty="0"/>
              <a:t>John will get </a:t>
            </a:r>
            <a:r>
              <a:rPr lang="en-US" dirty="0" smtClean="0"/>
              <a:t>$16 </a:t>
            </a:r>
            <a:r>
              <a:rPr lang="en-US" dirty="0"/>
              <a:t>in SNAP </a:t>
            </a:r>
            <a:r>
              <a:rPr lang="en-US" dirty="0" smtClean="0"/>
              <a:t>benefits if he doesn’t pay any utilities</a:t>
            </a:r>
          </a:p>
          <a:p>
            <a:r>
              <a:rPr lang="en-US" dirty="0" smtClean="0"/>
              <a:t>John will get 16 in SNAP benefits if he pays electricity but doesn’t have air conditioning</a:t>
            </a:r>
          </a:p>
          <a:p>
            <a:r>
              <a:rPr lang="en-US" dirty="0" smtClean="0"/>
              <a:t>John will get $46 in SNAP benefits if he pays heat or electricity with air conditioning.</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42</a:t>
            </a:fld>
            <a:endParaRPr lang="en-US" dirty="0">
              <a:solidFill>
                <a:srgbClr val="000000"/>
              </a:solidFill>
            </a:endParaRPr>
          </a:p>
        </p:txBody>
      </p:sp>
    </p:spTree>
    <p:extLst>
      <p:ext uri="{BB962C8B-B14F-4D97-AF65-F5344CB8AC3E}">
        <p14:creationId xmlns:p14="http://schemas.microsoft.com/office/powerpoint/2010/main" val="7817007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SSI </a:t>
            </a:r>
            <a:r>
              <a:rPr lang="en-US" dirty="0"/>
              <a:t>+ MSA + plus MSA Housing Assistance and working 20 hours per week </a:t>
            </a:r>
            <a:r>
              <a:rPr lang="en-US" dirty="0" smtClean="0"/>
              <a:t> - Roommate</a:t>
            </a:r>
            <a:endParaRPr lang="en-US" dirty="0"/>
          </a:p>
        </p:txBody>
      </p:sp>
      <p:sp>
        <p:nvSpPr>
          <p:cNvPr id="3" name="Content Placeholder 2"/>
          <p:cNvSpPr>
            <a:spLocks noGrp="1"/>
          </p:cNvSpPr>
          <p:nvPr>
            <p:ph idx="1"/>
          </p:nvPr>
        </p:nvSpPr>
        <p:spPr/>
        <p:txBody>
          <a:bodyPr/>
          <a:lstStyle/>
          <a:p>
            <a:r>
              <a:rPr lang="en-US" dirty="0" smtClean="0"/>
              <a:t>Now John wants to see what his budget would look like if he works 20 hours per week and gets a roommate</a:t>
            </a:r>
          </a:p>
          <a:p>
            <a:r>
              <a:rPr lang="en-US" dirty="0" smtClean="0"/>
              <a:t>Because his rent will still be over 40% of his income, he will still be eligible for MSA + MSA Housing Assistance</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43</a:t>
            </a:fld>
            <a:endParaRPr lang="en-US" dirty="0">
              <a:solidFill>
                <a:srgbClr val="000000"/>
              </a:solidFill>
            </a:endParaRPr>
          </a:p>
        </p:txBody>
      </p:sp>
    </p:spTree>
    <p:extLst>
      <p:ext uri="{BB962C8B-B14F-4D97-AF65-F5344CB8AC3E}">
        <p14:creationId xmlns:p14="http://schemas.microsoft.com/office/powerpoint/2010/main" val="12409447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Budget:  SSI + MSA + plus MSA Housing Assistance and working 20 hours per week  - </a:t>
            </a:r>
            <a:r>
              <a:rPr lang="en-US" dirty="0" smtClean="0"/>
              <a:t>Roommate</a:t>
            </a:r>
            <a:endParaRPr lang="en-US" dirty="0"/>
          </a:p>
        </p:txBody>
      </p:sp>
      <p:sp>
        <p:nvSpPr>
          <p:cNvPr id="3" name="Content Placeholder 2"/>
          <p:cNvSpPr>
            <a:spLocks noGrp="1"/>
          </p:cNvSpPr>
          <p:nvPr>
            <p:ph idx="1"/>
          </p:nvPr>
        </p:nvSpPr>
        <p:spPr/>
        <p:txBody>
          <a:bodyPr/>
          <a:lstStyle/>
          <a:p>
            <a:r>
              <a:rPr lang="en-US" dirty="0" smtClean="0"/>
              <a:t>Income (SSI, work, MSA+MSA Housing Assistance) = $1452.50</a:t>
            </a:r>
          </a:p>
          <a:p>
            <a:r>
              <a:rPr lang="en-US" dirty="0"/>
              <a:t>John’s share of a 2 BR, $1200 apartment is $600 (still more than 40% of his income</a:t>
            </a:r>
          </a:p>
          <a:p>
            <a:r>
              <a:rPr lang="en-US" dirty="0" smtClean="0"/>
              <a:t>John has $852.50 left over</a:t>
            </a:r>
          </a:p>
          <a:p>
            <a:r>
              <a:rPr lang="en-US" dirty="0"/>
              <a:t>H</a:t>
            </a:r>
            <a:r>
              <a:rPr lang="en-US" dirty="0" smtClean="0"/>
              <a:t>e will be eligible for $16 in SNAP benefits, regardless of whether he pays utilities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44</a:t>
            </a:fld>
            <a:endParaRPr lang="en-US" dirty="0">
              <a:solidFill>
                <a:srgbClr val="000000"/>
              </a:solidFill>
            </a:endParaRPr>
          </a:p>
        </p:txBody>
      </p:sp>
    </p:spTree>
    <p:extLst>
      <p:ext uri="{BB962C8B-B14F-4D97-AF65-F5344CB8AC3E}">
        <p14:creationId xmlns:p14="http://schemas.microsoft.com/office/powerpoint/2010/main" val="20314665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SSDI and MSA + MSA Housing Assistance</a:t>
            </a:r>
            <a:endParaRPr lang="en-US" dirty="0"/>
          </a:p>
        </p:txBody>
      </p:sp>
      <p:sp>
        <p:nvSpPr>
          <p:cNvPr id="3" name="Content Placeholder 2"/>
          <p:cNvSpPr>
            <a:spLocks noGrp="1"/>
          </p:cNvSpPr>
          <p:nvPr>
            <p:ph idx="1"/>
          </p:nvPr>
        </p:nvSpPr>
        <p:spPr/>
        <p:txBody>
          <a:bodyPr/>
          <a:lstStyle/>
          <a:p>
            <a:r>
              <a:rPr lang="en-US" dirty="0" smtClean="0"/>
              <a:t>Jane has $815 in SSDI, because she worked long enough to earn SS credits before she became disabled. To see if she qualifies for MSA + MSA Housing Assistance, use the MSA Grant-No SSI “Try-it” Tool.</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45</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4836086" y="3365234"/>
            <a:ext cx="2089368" cy="2465940"/>
          </a:xfrm>
          <a:prstGeom prst="rect">
            <a:avLst/>
          </a:prstGeom>
        </p:spPr>
      </p:pic>
      <p:cxnSp>
        <p:nvCxnSpPr>
          <p:cNvPr id="9" name="Straight Arrow Connector 8"/>
          <p:cNvCxnSpPr/>
          <p:nvPr/>
        </p:nvCxnSpPr>
        <p:spPr>
          <a:xfrm flipH="1">
            <a:off x="6926429" y="3213423"/>
            <a:ext cx="2173574" cy="21435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92155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MSA Grant No SSI Try It Tool</a:t>
            </a:r>
            <a:endParaRPr lang="en-US" dirty="0"/>
          </a:p>
        </p:txBody>
      </p:sp>
      <p:pic>
        <p:nvPicPr>
          <p:cNvPr id="7" name="Content Placeholder 6"/>
          <p:cNvPicPr>
            <a:picLocks noGrp="1" noChangeAspect="1"/>
          </p:cNvPicPr>
          <p:nvPr>
            <p:ph idx="1"/>
          </p:nvPr>
        </p:nvPicPr>
        <p:blipFill>
          <a:blip r:embed="rId2"/>
          <a:stretch>
            <a:fillRect/>
          </a:stretch>
        </p:blipFill>
        <p:spPr>
          <a:xfrm>
            <a:off x="4080837" y="1554163"/>
            <a:ext cx="4027150" cy="4572000"/>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46</a:t>
            </a:fld>
            <a:endParaRPr lang="en-US" dirty="0">
              <a:solidFill>
                <a:srgbClr val="000000"/>
              </a:solidFill>
            </a:endParaRPr>
          </a:p>
        </p:txBody>
      </p:sp>
    </p:spTree>
    <p:extLst>
      <p:ext uri="{BB962C8B-B14F-4D97-AF65-F5344CB8AC3E}">
        <p14:creationId xmlns:p14="http://schemas.microsoft.com/office/powerpoint/2010/main" val="36579338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MSA Grant No SSI Try It Tool</a:t>
            </a:r>
          </a:p>
        </p:txBody>
      </p:sp>
      <p:pic>
        <p:nvPicPr>
          <p:cNvPr id="7" name="Content Placeholder 6"/>
          <p:cNvPicPr>
            <a:picLocks noGrp="1" noChangeAspect="1"/>
          </p:cNvPicPr>
          <p:nvPr>
            <p:ph idx="1"/>
          </p:nvPr>
        </p:nvPicPr>
        <p:blipFill>
          <a:blip r:embed="rId2"/>
          <a:stretch>
            <a:fillRect/>
          </a:stretch>
        </p:blipFill>
        <p:spPr>
          <a:xfrm>
            <a:off x="3703637" y="2620963"/>
            <a:ext cx="4781550" cy="2438400"/>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a:xfrm>
            <a:off x="3258474" y="6028700"/>
            <a:ext cx="5587647" cy="365125"/>
          </a:xfrm>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47</a:t>
            </a:fld>
            <a:endParaRPr lang="en-US" dirty="0">
              <a:solidFill>
                <a:srgbClr val="000000"/>
              </a:solidFill>
            </a:endParaRPr>
          </a:p>
        </p:txBody>
      </p:sp>
      <p:sp>
        <p:nvSpPr>
          <p:cNvPr id="8" name="TextBox 7"/>
          <p:cNvSpPr txBox="1"/>
          <p:nvPr/>
        </p:nvSpPr>
        <p:spPr>
          <a:xfrm>
            <a:off x="9365673" y="4003964"/>
            <a:ext cx="2369127" cy="2862322"/>
          </a:xfrm>
          <a:prstGeom prst="rect">
            <a:avLst/>
          </a:prstGeom>
          <a:noFill/>
        </p:spPr>
        <p:txBody>
          <a:bodyPr wrap="square" rtlCol="0">
            <a:spAutoFit/>
          </a:bodyPr>
          <a:lstStyle/>
          <a:p>
            <a:r>
              <a:rPr lang="en-US" dirty="0" smtClean="0">
                <a:solidFill>
                  <a:srgbClr val="003865"/>
                </a:solidFill>
              </a:rPr>
              <a:t>Because Jane’s MSA Grant calculates to be $195, it means that she is eligible for MSA of $1, since MSA Housing Assistance is $194.</a:t>
            </a:r>
          </a:p>
          <a:p>
            <a:r>
              <a:rPr lang="en-US" b="1" dirty="0" smtClean="0">
                <a:solidFill>
                  <a:srgbClr val="003865"/>
                </a:solidFill>
              </a:rPr>
              <a:t>People with incomes over $815 are not eligible for MSA + MSA Housing Assistance</a:t>
            </a:r>
            <a:endParaRPr lang="en-US" b="1" dirty="0">
              <a:solidFill>
                <a:srgbClr val="003865"/>
              </a:solidFill>
            </a:endParaRPr>
          </a:p>
        </p:txBody>
      </p:sp>
      <p:cxnSp>
        <p:nvCxnSpPr>
          <p:cNvPr id="9" name="Straight Arrow Connector 8"/>
          <p:cNvCxnSpPr/>
          <p:nvPr/>
        </p:nvCxnSpPr>
        <p:spPr>
          <a:xfrm flipH="1">
            <a:off x="8485187" y="4601980"/>
            <a:ext cx="880486" cy="1499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60356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Budget:  SSDI </a:t>
            </a:r>
            <a:r>
              <a:rPr lang="en-US" dirty="0"/>
              <a:t>and MSA + MSA Housing </a:t>
            </a:r>
            <a:r>
              <a:rPr lang="en-US" dirty="0" smtClean="0"/>
              <a:t>Assistance – No Roommate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Jane’s income is $1010 ($815 SSDI + $1 MSA + $194 in MSA Housing Assistance)</a:t>
            </a:r>
          </a:p>
          <a:p>
            <a:r>
              <a:rPr lang="en-US" dirty="0" smtClean="0"/>
              <a:t>Jane decides to live alone.  Her rent is $900</a:t>
            </a:r>
          </a:p>
          <a:p>
            <a:r>
              <a:rPr lang="en-US" dirty="0" smtClean="0"/>
              <a:t>Jane has $110 left over</a:t>
            </a:r>
          </a:p>
          <a:p>
            <a:r>
              <a:rPr lang="en-US" dirty="0" smtClean="0"/>
              <a:t>Jane would get for $80 in SNAP benefits if she pays no utilities</a:t>
            </a:r>
          </a:p>
          <a:p>
            <a:r>
              <a:rPr lang="en-US" dirty="0" smtClean="0"/>
              <a:t>Jane would get for $122 in SNAP benefits if she pays electricity and doesn’t have air conditioning</a:t>
            </a:r>
          </a:p>
          <a:p>
            <a:r>
              <a:rPr lang="en-US" dirty="0" smtClean="0"/>
              <a:t>Jane would get $194 in SNAP benefits if she pays heat or electricity and has air conditioning</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48</a:t>
            </a:fld>
            <a:endParaRPr lang="en-US" dirty="0">
              <a:solidFill>
                <a:srgbClr val="000000"/>
              </a:solidFill>
            </a:endParaRPr>
          </a:p>
        </p:txBody>
      </p:sp>
    </p:spTree>
    <p:extLst>
      <p:ext uri="{BB962C8B-B14F-4D97-AF65-F5344CB8AC3E}">
        <p14:creationId xmlns:p14="http://schemas.microsoft.com/office/powerpoint/2010/main" val="37868798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Budget:  SSDI and MSA + MSA Housing Assistance </a:t>
            </a:r>
            <a:r>
              <a:rPr lang="en-US" dirty="0" smtClean="0"/>
              <a:t>–Roommate</a:t>
            </a:r>
            <a:endParaRPr lang="en-US" dirty="0"/>
          </a:p>
        </p:txBody>
      </p:sp>
      <p:sp>
        <p:nvSpPr>
          <p:cNvPr id="3" name="Content Placeholder 2"/>
          <p:cNvSpPr>
            <a:spLocks noGrp="1"/>
          </p:cNvSpPr>
          <p:nvPr>
            <p:ph idx="1"/>
          </p:nvPr>
        </p:nvSpPr>
        <p:spPr/>
        <p:txBody>
          <a:bodyPr>
            <a:normAutofit fontScale="92500" lnSpcReduction="20000"/>
          </a:bodyPr>
          <a:lstStyle/>
          <a:p>
            <a:r>
              <a:rPr lang="en-US" dirty="0"/>
              <a:t>Jane’s income is $1010 ($815 SSDI + $1 MSA + $194 in MSA Housing Assistance)</a:t>
            </a:r>
          </a:p>
          <a:p>
            <a:r>
              <a:rPr lang="en-US" dirty="0"/>
              <a:t>Jane decides to </a:t>
            </a:r>
            <a:r>
              <a:rPr lang="en-US" dirty="0" smtClean="0"/>
              <a:t>get a roommate.  </a:t>
            </a:r>
            <a:r>
              <a:rPr lang="en-US" dirty="0"/>
              <a:t>Her rent is </a:t>
            </a:r>
            <a:r>
              <a:rPr lang="en-US" dirty="0" smtClean="0"/>
              <a:t>$600</a:t>
            </a:r>
            <a:endParaRPr lang="en-US" dirty="0"/>
          </a:p>
          <a:p>
            <a:r>
              <a:rPr lang="en-US" dirty="0"/>
              <a:t>Jane has </a:t>
            </a:r>
            <a:r>
              <a:rPr lang="en-US" dirty="0" smtClean="0"/>
              <a:t>$410 </a:t>
            </a:r>
            <a:r>
              <a:rPr lang="en-US" dirty="0"/>
              <a:t>left over</a:t>
            </a:r>
          </a:p>
          <a:p>
            <a:r>
              <a:rPr lang="en-US" dirty="0"/>
              <a:t>Jane would get for </a:t>
            </a:r>
            <a:r>
              <a:rPr lang="en-US" dirty="0" smtClean="0"/>
              <a:t>$16 </a:t>
            </a:r>
            <a:r>
              <a:rPr lang="en-US" dirty="0"/>
              <a:t>in SNAP benefits if she pays no utilities</a:t>
            </a:r>
          </a:p>
          <a:p>
            <a:r>
              <a:rPr lang="en-US" dirty="0"/>
              <a:t>Jane would get for </a:t>
            </a:r>
            <a:r>
              <a:rPr lang="en-US" dirty="0" smtClean="0"/>
              <a:t>$32 </a:t>
            </a:r>
            <a:r>
              <a:rPr lang="en-US" dirty="0"/>
              <a:t>in SNAP benefits if she pays electricity and doesn’t have air conditioning</a:t>
            </a:r>
          </a:p>
          <a:p>
            <a:r>
              <a:rPr lang="en-US" dirty="0"/>
              <a:t>Jane would get </a:t>
            </a:r>
            <a:r>
              <a:rPr lang="en-US" dirty="0" smtClean="0"/>
              <a:t>$149 </a:t>
            </a:r>
            <a:r>
              <a:rPr lang="en-US" dirty="0"/>
              <a:t>in SNAP benefits if she pays heat or electricity and has air conditioning</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49</a:t>
            </a:fld>
            <a:endParaRPr lang="en-US" dirty="0">
              <a:solidFill>
                <a:srgbClr val="000000"/>
              </a:solidFill>
            </a:endParaRPr>
          </a:p>
        </p:txBody>
      </p:sp>
    </p:spTree>
    <p:extLst>
      <p:ext uri="{BB962C8B-B14F-4D97-AF65-F5344CB8AC3E}">
        <p14:creationId xmlns:p14="http://schemas.microsoft.com/office/powerpoint/2010/main" val="2413875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Minnesota Supplemental Aid</a:t>
            </a:r>
            <a:br>
              <a:rPr lang="en-US" dirty="0" smtClean="0"/>
            </a:br>
            <a:r>
              <a:rPr lang="en-US" dirty="0" smtClean="0"/>
              <a:t>Housing Assistance	</a:t>
            </a:r>
            <a:endParaRPr lang="en-US" dirty="0"/>
          </a:p>
        </p:txBody>
      </p:sp>
      <p:sp>
        <p:nvSpPr>
          <p:cNvPr id="3" name="Subtitle 2"/>
          <p:cNvSpPr>
            <a:spLocks noGrp="1"/>
          </p:cNvSpPr>
          <p:nvPr>
            <p:ph type="subTitle" idx="1"/>
          </p:nvPr>
        </p:nvSpPr>
        <p:spPr/>
        <p:txBody>
          <a:bodyPr>
            <a:normAutofit/>
          </a:bodyPr>
          <a:lstStyle/>
          <a:p>
            <a:r>
              <a:rPr lang="en-US" sz="2400" dirty="0" smtClean="0"/>
              <a:t>John Petroskas</a:t>
            </a:r>
          </a:p>
          <a:p>
            <a:r>
              <a:rPr lang="en-US" sz="2400" dirty="0" smtClean="0"/>
              <a:t>MN DHS</a:t>
            </a:r>
          </a:p>
          <a:p>
            <a:r>
              <a:rPr lang="en-US" sz="2400" dirty="0" smtClean="0"/>
              <a:t>June 19, 2017</a:t>
            </a:r>
            <a:endParaRPr lang="en-US" sz="2400" dirty="0"/>
          </a:p>
        </p:txBody>
      </p:sp>
    </p:spTree>
    <p:extLst>
      <p:ext uri="{BB962C8B-B14F-4D97-AF65-F5344CB8AC3E}">
        <p14:creationId xmlns:p14="http://schemas.microsoft.com/office/powerpoint/2010/main" val="6434977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Would be eligible for SSI, but earns too much</a:t>
            </a:r>
            <a:endParaRPr lang="en-US" dirty="0"/>
          </a:p>
        </p:txBody>
      </p:sp>
      <p:sp>
        <p:nvSpPr>
          <p:cNvPr id="3" name="Content Placeholder 2"/>
          <p:cNvSpPr>
            <a:spLocks noGrp="1"/>
          </p:cNvSpPr>
          <p:nvPr>
            <p:ph idx="1"/>
          </p:nvPr>
        </p:nvSpPr>
        <p:spPr/>
        <p:txBody>
          <a:bodyPr/>
          <a:lstStyle/>
          <a:p>
            <a:r>
              <a:rPr lang="en-US" dirty="0" smtClean="0"/>
              <a:t>Joe is certified disabled, and has been approved for Social Security, but he is employed and earns $10 per hour for 40 hours per week, for a total monthly income of $1600.  He pays $900 for rent, so he is paying more than 40% of his income. Let’s see if he is eligible for MSA+MSA Housing Assistance.</a:t>
            </a:r>
          </a:p>
          <a:p>
            <a:r>
              <a:rPr lang="en-US" dirty="0" smtClean="0"/>
              <a:t>Try the “MSA Grant, No SSI Benefit Try-It Tool”</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a:xfrm>
            <a:off x="3212237" y="6470390"/>
            <a:ext cx="5587647" cy="365125"/>
          </a:xfrm>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50</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8265588" y="3442521"/>
            <a:ext cx="2323164" cy="2741874"/>
          </a:xfrm>
          <a:prstGeom prst="rect">
            <a:avLst/>
          </a:prstGeom>
        </p:spPr>
      </p:pic>
      <p:cxnSp>
        <p:nvCxnSpPr>
          <p:cNvPr id="9" name="Straight Arrow Connector 8"/>
          <p:cNvCxnSpPr/>
          <p:nvPr/>
        </p:nvCxnSpPr>
        <p:spPr>
          <a:xfrm>
            <a:off x="5666283" y="4465081"/>
            <a:ext cx="2443397" cy="11842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97771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MSA Grant No SSI Try It Tool</a:t>
            </a:r>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51</a:t>
            </a:fld>
            <a:endParaRPr lang="en-US" dirty="0">
              <a:solidFill>
                <a:srgbClr val="000000"/>
              </a:solidFill>
            </a:endParaRPr>
          </a:p>
        </p:txBody>
      </p:sp>
      <p:pic>
        <p:nvPicPr>
          <p:cNvPr id="10" name="Content Placeholder 9"/>
          <p:cNvPicPr>
            <a:picLocks noGrp="1" noChangeAspect="1"/>
          </p:cNvPicPr>
          <p:nvPr>
            <p:ph idx="1"/>
          </p:nvPr>
        </p:nvPicPr>
        <p:blipFill>
          <a:blip r:embed="rId2"/>
          <a:stretch>
            <a:fillRect/>
          </a:stretch>
        </p:blipFill>
        <p:spPr>
          <a:xfrm>
            <a:off x="4075965" y="1554163"/>
            <a:ext cx="4036895" cy="4572000"/>
          </a:xfrm>
          <a:prstGeom prst="rect">
            <a:avLst/>
          </a:prstGeom>
        </p:spPr>
      </p:pic>
    </p:spTree>
    <p:extLst>
      <p:ext uri="{BB962C8B-B14F-4D97-AF65-F5344CB8AC3E}">
        <p14:creationId xmlns:p14="http://schemas.microsoft.com/office/powerpoint/2010/main" val="14816740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MSA Grant No SSI Try It Tool</a:t>
            </a:r>
          </a:p>
        </p:txBody>
      </p:sp>
      <p:pic>
        <p:nvPicPr>
          <p:cNvPr id="7" name="Content Placeholder 6"/>
          <p:cNvPicPr>
            <a:picLocks noGrp="1" noChangeAspect="1"/>
          </p:cNvPicPr>
          <p:nvPr>
            <p:ph idx="1"/>
          </p:nvPr>
        </p:nvPicPr>
        <p:blipFill>
          <a:blip r:embed="rId2"/>
          <a:stretch>
            <a:fillRect/>
          </a:stretch>
        </p:blipFill>
        <p:spPr>
          <a:xfrm>
            <a:off x="3656012" y="2530476"/>
            <a:ext cx="4876800" cy="2567998"/>
          </a:xfrm>
          <a:prstGeom prst="rect">
            <a:avLst/>
          </a:prstGeom>
        </p:spPr>
      </p:pic>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52</a:t>
            </a:fld>
            <a:endParaRPr lang="en-US" dirty="0">
              <a:solidFill>
                <a:srgbClr val="000000"/>
              </a:solidFill>
            </a:endParaRPr>
          </a:p>
        </p:txBody>
      </p:sp>
      <p:sp>
        <p:nvSpPr>
          <p:cNvPr id="8" name="TextBox 7"/>
          <p:cNvSpPr txBox="1"/>
          <p:nvPr/>
        </p:nvSpPr>
        <p:spPr>
          <a:xfrm>
            <a:off x="8889824" y="3200400"/>
            <a:ext cx="1999849" cy="923330"/>
          </a:xfrm>
          <a:prstGeom prst="rect">
            <a:avLst/>
          </a:prstGeom>
          <a:noFill/>
        </p:spPr>
        <p:txBody>
          <a:bodyPr wrap="square" rtlCol="0">
            <a:spAutoFit/>
          </a:bodyPr>
          <a:lstStyle/>
          <a:p>
            <a:r>
              <a:rPr lang="en-US" dirty="0" smtClean="0">
                <a:solidFill>
                  <a:srgbClr val="003865"/>
                </a:solidFill>
              </a:rPr>
              <a:t>Remember to click Living Alone and Yes</a:t>
            </a:r>
            <a:endParaRPr lang="en-US" dirty="0">
              <a:solidFill>
                <a:srgbClr val="003865"/>
              </a:solidFill>
            </a:endParaRPr>
          </a:p>
        </p:txBody>
      </p:sp>
      <p:cxnSp>
        <p:nvCxnSpPr>
          <p:cNvPr id="10" name="Straight Arrow Connector 9"/>
          <p:cNvCxnSpPr/>
          <p:nvPr/>
        </p:nvCxnSpPr>
        <p:spPr>
          <a:xfrm flipH="1" flipV="1">
            <a:off x="8532812" y="3200400"/>
            <a:ext cx="357012"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7940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Would </a:t>
            </a:r>
            <a:r>
              <a:rPr lang="en-US" dirty="0"/>
              <a:t>be eligible for SSI, but earns too much</a:t>
            </a:r>
          </a:p>
        </p:txBody>
      </p:sp>
      <p:sp>
        <p:nvSpPr>
          <p:cNvPr id="3" name="Content Placeholder 2"/>
          <p:cNvSpPr>
            <a:spLocks noGrp="1"/>
          </p:cNvSpPr>
          <p:nvPr>
            <p:ph idx="1"/>
          </p:nvPr>
        </p:nvSpPr>
        <p:spPr/>
        <p:txBody>
          <a:bodyPr/>
          <a:lstStyle/>
          <a:p>
            <a:r>
              <a:rPr lang="en-US" dirty="0" smtClean="0"/>
              <a:t>Joe’s Budget</a:t>
            </a:r>
          </a:p>
          <a:p>
            <a:r>
              <a:rPr lang="en-US" dirty="0" smtClean="0"/>
              <a:t>Joe’s income (work + MSA + MSA Housing Assistance) = $1832.50</a:t>
            </a:r>
          </a:p>
          <a:p>
            <a:r>
              <a:rPr lang="en-US" dirty="0" smtClean="0"/>
              <a:t>Joe’s rent </a:t>
            </a:r>
            <a:r>
              <a:rPr lang="en-US" smtClean="0"/>
              <a:t>is </a:t>
            </a:r>
            <a:r>
              <a:rPr lang="en-US" smtClean="0"/>
              <a:t>$900</a:t>
            </a:r>
            <a:endParaRPr lang="en-US" dirty="0" smtClean="0"/>
          </a:p>
          <a:p>
            <a:r>
              <a:rPr lang="en-US" dirty="0" smtClean="0"/>
              <a:t>Joe has $932.50 left over </a:t>
            </a:r>
          </a:p>
          <a:p>
            <a:r>
              <a:rPr lang="en-US" dirty="0" smtClean="0"/>
              <a:t>Joe will get $16 in SNAP benefits, regardless of whether or not he pays utilities</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53</a:t>
            </a:fld>
            <a:endParaRPr lang="en-US" dirty="0">
              <a:solidFill>
                <a:srgbClr val="000000"/>
              </a:solidFill>
            </a:endParaRPr>
          </a:p>
        </p:txBody>
      </p:sp>
    </p:spTree>
    <p:extLst>
      <p:ext uri="{BB962C8B-B14F-4D97-AF65-F5344CB8AC3E}">
        <p14:creationId xmlns:p14="http://schemas.microsoft.com/office/powerpoint/2010/main" val="42042080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Use the </a:t>
            </a:r>
            <a:r>
              <a:rPr lang="en-US" smtClean="0"/>
              <a:t>Disability Linkage Line</a:t>
            </a:r>
            <a:endParaRPr lang="en-US" dirty="0"/>
          </a:p>
        </p:txBody>
      </p:sp>
      <p:sp>
        <p:nvSpPr>
          <p:cNvPr id="3" name="Content Placeholder 2"/>
          <p:cNvSpPr>
            <a:spLocks noGrp="1"/>
          </p:cNvSpPr>
          <p:nvPr>
            <p:ph idx="1"/>
          </p:nvPr>
        </p:nvSpPr>
        <p:spPr/>
        <p:txBody>
          <a:bodyPr/>
          <a:lstStyle/>
          <a:p>
            <a:r>
              <a:rPr lang="en-US" dirty="0" smtClean="0"/>
              <a:t>If you have questions about a specific situation, you call use the Live Chat Feature on DB101.org</a:t>
            </a:r>
          </a:p>
          <a:p>
            <a:endParaRPr lang="en-US" dirty="0"/>
          </a:p>
          <a:p>
            <a:endParaRPr lang="en-US" dirty="0" smtClean="0"/>
          </a:p>
          <a:p>
            <a:endParaRPr lang="en-US" dirty="0" smtClean="0"/>
          </a:p>
          <a:p>
            <a:endParaRPr lang="en-US" dirty="0" smtClean="0"/>
          </a:p>
          <a:p>
            <a:r>
              <a:rPr lang="en-US" dirty="0" smtClean="0"/>
              <a:t> or call the Disability Linkage Line at 1-866-333-2466</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6/19/2017</a:t>
            </a:fld>
            <a:endParaRPr lang="en-US" dirty="0">
              <a:solidFill>
                <a:srgbClr val="000000"/>
              </a:solidFill>
            </a:endParaRPr>
          </a:p>
        </p:txBody>
      </p:sp>
      <p:sp>
        <p:nvSpPr>
          <p:cNvPr id="5" name="Footer Placeholder 4"/>
          <p:cNvSpPr>
            <a:spLocks noGrp="1"/>
          </p:cNvSpPr>
          <p:nvPr>
            <p:ph type="ftr" sz="quarter" idx="3"/>
          </p:nvPr>
        </p:nvSpPr>
        <p:spPr/>
        <p:txBody>
          <a:bodyPr/>
          <a:lstStyle/>
          <a:p>
            <a:r>
              <a:rPr lang="en-US" smtClean="0">
                <a:solidFill>
                  <a:srgbClr val="000000"/>
                </a:solidFill>
              </a:rPr>
              <a:t>Minnesota Department of Human Services </a:t>
            </a:r>
            <a:r>
              <a:rPr lang="en-US" smtClean="0">
                <a:solidFill>
                  <a:srgbClr val="003865"/>
                </a:solidFill>
              </a:rPr>
              <a:t>|</a:t>
            </a:r>
            <a:r>
              <a:rPr lang="en-US" smtClean="0">
                <a:solidFill>
                  <a:srgbClr val="000000"/>
                </a:solidFill>
              </a:rPr>
              <a:t> mn.gov/dhs</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54</a:t>
            </a:fld>
            <a:endParaRPr lang="en-US" dirty="0">
              <a:solidFill>
                <a:srgbClr val="000000"/>
              </a:solidFill>
            </a:endParaRPr>
          </a:p>
        </p:txBody>
      </p:sp>
      <p:pic>
        <p:nvPicPr>
          <p:cNvPr id="7" name="Picture 6"/>
          <p:cNvPicPr>
            <a:picLocks noChangeAspect="1"/>
          </p:cNvPicPr>
          <p:nvPr/>
        </p:nvPicPr>
        <p:blipFill>
          <a:blip r:embed="rId2"/>
          <a:stretch>
            <a:fillRect/>
          </a:stretch>
        </p:blipFill>
        <p:spPr>
          <a:xfrm>
            <a:off x="4237101" y="2935605"/>
            <a:ext cx="1857375" cy="1809750"/>
          </a:xfrm>
          <a:prstGeom prst="rect">
            <a:avLst/>
          </a:prstGeom>
        </p:spPr>
      </p:pic>
    </p:spTree>
    <p:extLst>
      <p:ext uri="{BB962C8B-B14F-4D97-AF65-F5344CB8AC3E}">
        <p14:creationId xmlns:p14="http://schemas.microsoft.com/office/powerpoint/2010/main" val="16357716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Program and policy updates</a:t>
            </a:r>
            <a:endParaRPr lang="en-US" dirty="0"/>
          </a:p>
        </p:txBody>
      </p:sp>
      <p:sp>
        <p:nvSpPr>
          <p:cNvPr id="5" name="Content Placeholder 4"/>
          <p:cNvSpPr>
            <a:spLocks noGrp="1"/>
          </p:cNvSpPr>
          <p:nvPr>
            <p:ph idx="1"/>
          </p:nvPr>
        </p:nvSpPr>
        <p:spPr/>
        <p:txBody>
          <a:bodyPr>
            <a:noAutofit/>
          </a:bodyPr>
          <a:lstStyle/>
          <a:p>
            <a:r>
              <a:rPr lang="en-US" sz="2400" dirty="0" smtClean="0"/>
              <a:t>Permanent Supportive Housing </a:t>
            </a:r>
            <a:r>
              <a:rPr lang="en-US" sz="2400" dirty="0"/>
              <a:t>Evidence-Based Practice Stakeholder Group will meet Monday, July 17 from </a:t>
            </a:r>
            <a:r>
              <a:rPr lang="en-US" sz="2400" dirty="0" smtClean="0"/>
              <a:t>1:30-2:30</a:t>
            </a:r>
          </a:p>
          <a:p>
            <a:pPr lvl="1"/>
            <a:r>
              <a:rPr lang="en-US" sz="2000" dirty="0" smtClean="0"/>
              <a:t>Next topic: Peers </a:t>
            </a:r>
            <a:r>
              <a:rPr lang="en-US" sz="2000" dirty="0"/>
              <a:t>in PSH </a:t>
            </a:r>
            <a:r>
              <a:rPr lang="en-US" sz="2000" dirty="0" smtClean="0"/>
              <a:t>setting</a:t>
            </a:r>
          </a:p>
          <a:p>
            <a:pPr lvl="1"/>
            <a:r>
              <a:rPr lang="en-US" sz="2000" dirty="0"/>
              <a:t>Contact Jen McNertney at </a:t>
            </a:r>
            <a:r>
              <a:rPr lang="en-US" sz="2000" dirty="0" smtClean="0">
                <a:hlinkClick r:id="rId3"/>
              </a:rPr>
              <a:t>jennifer.mcnertney@state.mn.us</a:t>
            </a:r>
            <a:r>
              <a:rPr lang="en-US" sz="2000" dirty="0" smtClean="0"/>
              <a:t> for more information</a:t>
            </a:r>
          </a:p>
          <a:p>
            <a:r>
              <a:rPr lang="en-US" sz="2400" dirty="0"/>
              <a:t>Crisis Housing </a:t>
            </a:r>
            <a:r>
              <a:rPr lang="en-US" sz="2400" dirty="0" smtClean="0"/>
              <a:t>Fund: Short-term </a:t>
            </a:r>
            <a:r>
              <a:rPr lang="en-US" sz="2400" dirty="0"/>
              <a:t>housing assistance to people with serious mental illness whose income is being used to pay for inpatient or residential psychiatric or substance use disorder treatment that is expected to last 90 days or less. This program may help pay for rent, mortgage, or utility expenses. Learn more about the Crisis Housing </a:t>
            </a:r>
            <a:r>
              <a:rPr lang="en-US" sz="2400" dirty="0" smtClean="0"/>
              <a:t>Fund at the Minnesota Housing Partnership website.</a:t>
            </a:r>
            <a:endParaRPr lang="en-US" sz="2400" dirty="0"/>
          </a:p>
          <a:p>
            <a:endParaRPr lang="en-US" sz="2400" dirty="0"/>
          </a:p>
        </p:txBody>
      </p:sp>
    </p:spTree>
    <p:extLst>
      <p:ext uri="{BB962C8B-B14F-4D97-AF65-F5344CB8AC3E}">
        <p14:creationId xmlns:p14="http://schemas.microsoft.com/office/powerpoint/2010/main" val="28468440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Legislative updates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Changing </a:t>
            </a:r>
            <a:r>
              <a:rPr lang="en-US" dirty="0"/>
              <a:t>name of Group Residential Housing to Housing Support (July 2017)</a:t>
            </a:r>
          </a:p>
          <a:p>
            <a:pPr lvl="0"/>
            <a:r>
              <a:rPr lang="en-US" dirty="0" smtClean="0"/>
              <a:t>Minnesota </a:t>
            </a:r>
            <a:r>
              <a:rPr lang="en-US" dirty="0"/>
              <a:t>Supplemental Aid (MSA) Housing Assistance expansion and increase (July 2020)</a:t>
            </a:r>
          </a:p>
          <a:p>
            <a:pPr lvl="0"/>
            <a:r>
              <a:rPr lang="en-US" dirty="0" smtClean="0"/>
              <a:t>Authorization </a:t>
            </a:r>
            <a:r>
              <a:rPr lang="en-US" dirty="0"/>
              <a:t>to get federal approval for two new Medicaid benefits: 1) Housing Transition Services, and 2) Housing Tenancy Supports (estimated July 2019, but could be sooner)</a:t>
            </a:r>
          </a:p>
          <a:p>
            <a:pPr lvl="0"/>
            <a:r>
              <a:rPr lang="en-US" dirty="0"/>
              <a:t>Competitive grants for counties/tribes to fund (could be subcontract) one or more of the following ($2.8M in FY18-19, $4.1M in FY20-21)(RFP will be issued this year, more to come):</a:t>
            </a:r>
          </a:p>
          <a:p>
            <a:pPr lvl="0"/>
            <a:r>
              <a:rPr lang="en-US" dirty="0" smtClean="0"/>
              <a:t>Funding </a:t>
            </a:r>
            <a:r>
              <a:rPr lang="en-US" dirty="0"/>
              <a:t>for new website/app to show real-time housing openings ($150K, beginning 2017) (RFP will be issued this year, more to come)</a:t>
            </a:r>
          </a:p>
          <a:p>
            <a:endParaRPr lang="en-US" dirty="0"/>
          </a:p>
        </p:txBody>
      </p:sp>
      <p:sp>
        <p:nvSpPr>
          <p:cNvPr id="4" name="Slide Number Placeholder 3"/>
          <p:cNvSpPr>
            <a:spLocks noGrp="1"/>
          </p:cNvSpPr>
          <p:nvPr>
            <p:ph type="sldNum" sz="quarter" idx="12"/>
          </p:nvPr>
        </p:nvSpPr>
        <p:spPr/>
        <p:txBody>
          <a:bodyPr/>
          <a:lstStyle/>
          <a:p>
            <a:fld id="{F04D183F-E09B-49C8-8E09-65431E246204}" type="slidenum">
              <a:rPr lang="en-US" smtClean="0"/>
              <a:t>56</a:t>
            </a:fld>
            <a:endParaRPr lang="en-US"/>
          </a:p>
        </p:txBody>
      </p:sp>
    </p:spTree>
    <p:extLst>
      <p:ext uri="{BB962C8B-B14F-4D97-AF65-F5344CB8AC3E}">
        <p14:creationId xmlns:p14="http://schemas.microsoft.com/office/powerpoint/2010/main" val="7472750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r>
              <a:rPr lang="en-US" dirty="0" smtClean="0"/>
              <a:t>Wrap-up</a:t>
            </a:r>
            <a:endParaRPr lang="en-US" dirty="0"/>
          </a:p>
        </p:txBody>
      </p:sp>
      <p:sp>
        <p:nvSpPr>
          <p:cNvPr id="3" name="Content Placeholder 2"/>
          <p:cNvSpPr>
            <a:spLocks noGrp="1"/>
          </p:cNvSpPr>
          <p:nvPr>
            <p:ph type="body" sz="quarter" idx="13"/>
          </p:nvPr>
        </p:nvSpPr>
        <p:spPr>
          <a:xfrm>
            <a:off x="914400" y="3657600"/>
            <a:ext cx="10360152" cy="3200400"/>
          </a:xfrm>
        </p:spPr>
        <p:txBody>
          <a:bodyPr>
            <a:normAutofit fontScale="85000" lnSpcReduction="20000"/>
          </a:bodyPr>
          <a:lstStyle/>
          <a:p>
            <a:r>
              <a:rPr lang="en-US" dirty="0" smtClean="0"/>
              <a:t>Comments or questions? DHS </a:t>
            </a:r>
            <a:r>
              <a:rPr lang="en-US" dirty="0"/>
              <a:t>Housing Options email: </a:t>
            </a:r>
            <a:r>
              <a:rPr lang="en-US" dirty="0">
                <a:hlinkClick r:id="rId2"/>
              </a:rPr>
              <a:t>dhs.housingoptions@state.mn.us</a:t>
            </a:r>
            <a:r>
              <a:rPr lang="en-US" dirty="0"/>
              <a:t> </a:t>
            </a:r>
          </a:p>
          <a:p>
            <a:endParaRPr lang="en-US" dirty="0" smtClean="0"/>
          </a:p>
          <a:p>
            <a:r>
              <a:rPr lang="en-US" dirty="0" smtClean="0"/>
              <a:t>Presentation and materials available: </a:t>
            </a:r>
            <a:r>
              <a:rPr lang="en-US" dirty="0" smtClean="0">
                <a:hlinkClick r:id="rId3"/>
              </a:rPr>
              <a:t>http</a:t>
            </a:r>
            <a:r>
              <a:rPr lang="en-US" dirty="0">
                <a:hlinkClick r:id="rId3"/>
              </a:rPr>
              <a:t>://mn.hb101.org/</a:t>
            </a:r>
            <a:endParaRPr lang="en-US" dirty="0"/>
          </a:p>
          <a:p>
            <a:endParaRPr lang="en-US" dirty="0" smtClean="0"/>
          </a:p>
          <a:p>
            <a:r>
              <a:rPr lang="en-US" dirty="0" smtClean="0"/>
              <a:t>Complete evaluation</a:t>
            </a:r>
          </a:p>
          <a:p>
            <a:endParaRPr lang="en-US" dirty="0" smtClean="0"/>
          </a:p>
          <a:p>
            <a:r>
              <a:rPr lang="en-US" dirty="0" smtClean="0"/>
              <a:t>Future sessions</a:t>
            </a:r>
          </a:p>
        </p:txBody>
      </p:sp>
    </p:spTree>
    <p:extLst>
      <p:ext uri="{BB962C8B-B14F-4D97-AF65-F5344CB8AC3E}">
        <p14:creationId xmlns:p14="http://schemas.microsoft.com/office/powerpoint/2010/main" val="276322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defRPr/>
            </a:pPr>
            <a:r>
              <a:rPr lang="en-US" dirty="0">
                <a:solidFill>
                  <a:schemeClr val="tx1"/>
                </a:solidFill>
              </a:rPr>
              <a:t>Supplemental Security </a:t>
            </a:r>
            <a:r>
              <a:rPr lang="en-US" dirty="0" smtClean="0">
                <a:solidFill>
                  <a:schemeClr val="tx1"/>
                </a:solidFill>
              </a:rPr>
              <a:t>Income (SSI)</a:t>
            </a:r>
            <a:endParaRPr lang="en-US" dirty="0" smtClean="0">
              <a:solidFill>
                <a:schemeClr val="tx1">
                  <a:lumMod val="95000"/>
                  <a:lumOff val="5000"/>
                </a:schemeClr>
              </a:solidFill>
            </a:endParaRPr>
          </a:p>
        </p:txBody>
      </p:sp>
      <p:sp>
        <p:nvSpPr>
          <p:cNvPr id="24579" name="Content Placeholder 2"/>
          <p:cNvSpPr>
            <a:spLocks noGrp="1"/>
          </p:cNvSpPr>
          <p:nvPr>
            <p:ph idx="1"/>
          </p:nvPr>
        </p:nvSpPr>
        <p:spPr>
          <a:xfrm>
            <a:off x="787400" y="1981200"/>
            <a:ext cx="9690100" cy="4648200"/>
          </a:xfrm>
        </p:spPr>
        <p:txBody>
          <a:bodyPr rtlCol="0">
            <a:noAutofit/>
          </a:bodyPr>
          <a:lstStyle/>
          <a:p>
            <a:pPr marL="400050" lvl="1" indent="0">
              <a:buNone/>
              <a:defRPr/>
            </a:pPr>
            <a:r>
              <a:rPr lang="en-US" sz="3200" dirty="0"/>
              <a:t>Federal cash assistance benefit for people who:</a:t>
            </a:r>
          </a:p>
          <a:p>
            <a:pPr marL="857250" lvl="1" indent="-457200">
              <a:defRPr/>
            </a:pPr>
            <a:r>
              <a:rPr lang="en-US" sz="3200" dirty="0"/>
              <a:t>Are aged (over 65), blind, or disabled, and</a:t>
            </a:r>
          </a:p>
          <a:p>
            <a:pPr marL="857250" lvl="1" indent="-457200">
              <a:defRPr/>
            </a:pPr>
            <a:r>
              <a:rPr lang="en-US" sz="3200" dirty="0"/>
              <a:t>Have limited income and </a:t>
            </a:r>
            <a:r>
              <a:rPr lang="en-US" sz="3200" dirty="0" smtClean="0"/>
              <a:t>resources</a:t>
            </a:r>
            <a:endParaRPr lang="en-US" sz="3200" u="sng" dirty="0"/>
          </a:p>
          <a:p>
            <a:pPr marL="400050" lvl="1" indent="0">
              <a:buNone/>
              <a:defRPr/>
            </a:pPr>
            <a:r>
              <a:rPr lang="en-US" sz="3200" dirty="0" smtClean="0"/>
              <a:t/>
            </a:r>
            <a:br>
              <a:rPr lang="en-US" sz="3200" dirty="0" smtClean="0"/>
            </a:br>
            <a:r>
              <a:rPr lang="en-US" sz="3200" dirty="0" smtClean="0"/>
              <a:t>2017 </a:t>
            </a:r>
            <a:r>
              <a:rPr lang="en-US" sz="3200" dirty="0"/>
              <a:t>SSI “Federal Benefit Rate” or </a:t>
            </a:r>
            <a:r>
              <a:rPr lang="en-US" sz="3200" dirty="0" smtClean="0"/>
              <a:t>FBR:</a:t>
            </a:r>
            <a:endParaRPr lang="en-US" sz="3200" dirty="0"/>
          </a:p>
          <a:p>
            <a:pPr marL="857250" lvl="1" indent="-457200">
              <a:defRPr/>
            </a:pPr>
            <a:r>
              <a:rPr lang="en-US" sz="3200" dirty="0"/>
              <a:t>$</a:t>
            </a:r>
            <a:r>
              <a:rPr lang="en-US" sz="3200" dirty="0" smtClean="0"/>
              <a:t>735/month for an eligible individual</a:t>
            </a:r>
            <a:endParaRPr lang="en-US" sz="3200" dirty="0"/>
          </a:p>
          <a:p>
            <a:pPr marL="857250" lvl="1" indent="-457200">
              <a:defRPr/>
            </a:pPr>
            <a:r>
              <a:rPr lang="en-US" sz="3200" dirty="0"/>
              <a:t>$</a:t>
            </a:r>
            <a:r>
              <a:rPr lang="en-US" sz="3200" dirty="0" smtClean="0"/>
              <a:t>1,103/month </a:t>
            </a:r>
            <a:r>
              <a:rPr lang="en-US" sz="3200" dirty="0"/>
              <a:t>for an eligible </a:t>
            </a:r>
            <a:r>
              <a:rPr lang="en-US" sz="3200" dirty="0" smtClean="0"/>
              <a:t>couple</a:t>
            </a:r>
            <a:br>
              <a:rPr lang="en-US" sz="3200" dirty="0" smtClean="0"/>
            </a:br>
            <a:endParaRPr lang="en-US" sz="3200" dirty="0"/>
          </a:p>
          <a:p>
            <a:pPr marL="400050" lvl="1" indent="0">
              <a:buNone/>
              <a:defRPr/>
            </a:pPr>
            <a:r>
              <a:rPr lang="en-US" sz="3200" dirty="0" smtClean="0"/>
              <a:t>Some </a:t>
            </a:r>
            <a:r>
              <a:rPr lang="en-US" sz="3200" dirty="0"/>
              <a:t>people get both SSI </a:t>
            </a:r>
            <a:r>
              <a:rPr lang="en-US" sz="3200" u="sng" dirty="0"/>
              <a:t>and</a:t>
            </a:r>
            <a:r>
              <a:rPr lang="en-US" sz="3200" dirty="0"/>
              <a:t> </a:t>
            </a:r>
            <a:r>
              <a:rPr lang="en-US" sz="3200" dirty="0" smtClean="0"/>
              <a:t>SSDI (aka RSDI)</a:t>
            </a:r>
            <a:endParaRPr lang="en-US" sz="3200" dirty="0"/>
          </a:p>
        </p:txBody>
      </p:sp>
    </p:spTree>
    <p:extLst>
      <p:ext uri="{BB962C8B-B14F-4D97-AF65-F5344CB8AC3E}">
        <p14:creationId xmlns:p14="http://schemas.microsoft.com/office/powerpoint/2010/main" val="3165339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defRPr/>
            </a:pPr>
            <a:r>
              <a:rPr lang="en-US" dirty="0" smtClean="0">
                <a:solidFill>
                  <a:schemeClr val="tx1">
                    <a:lumMod val="95000"/>
                    <a:lumOff val="5000"/>
                  </a:schemeClr>
                </a:solidFill>
              </a:rPr>
              <a:t>MINNESOTA SUPPLEMENTAL AID (MSA)</a:t>
            </a:r>
          </a:p>
        </p:txBody>
      </p:sp>
      <p:sp>
        <p:nvSpPr>
          <p:cNvPr id="51203" name="Rectangle 3"/>
          <p:cNvSpPr>
            <a:spLocks noGrp="1" noChangeArrowheads="1"/>
          </p:cNvSpPr>
          <p:nvPr>
            <p:ph idx="1"/>
          </p:nvPr>
        </p:nvSpPr>
        <p:spPr>
          <a:xfrm>
            <a:off x="863599" y="2057400"/>
            <a:ext cx="10252075" cy="4648200"/>
          </a:xfrm>
        </p:spPr>
        <p:txBody>
          <a:bodyPr/>
          <a:lstStyle/>
          <a:p>
            <a:pPr eaLnBrk="1" hangingPunct="1"/>
            <a:r>
              <a:rPr lang="en-US" altLang="en-US" sz="3200" dirty="0"/>
              <a:t>Monthly cash supplement to SSI payment</a:t>
            </a:r>
          </a:p>
          <a:p>
            <a:pPr eaLnBrk="1" hangingPunct="1"/>
            <a:r>
              <a:rPr lang="en-US" altLang="en-US" sz="3200" dirty="0" smtClean="0"/>
              <a:t>About 31,000 </a:t>
            </a:r>
            <a:r>
              <a:rPr lang="en-US" altLang="en-US" sz="3200" dirty="0"/>
              <a:t>people </a:t>
            </a:r>
            <a:r>
              <a:rPr lang="en-US" altLang="en-US" sz="3200" dirty="0" smtClean="0"/>
              <a:t>received </a:t>
            </a:r>
            <a:r>
              <a:rPr lang="en-US" altLang="en-US" sz="3200" dirty="0"/>
              <a:t>MSA </a:t>
            </a:r>
            <a:r>
              <a:rPr lang="en-US" altLang="en-US" sz="3200" dirty="0" smtClean="0"/>
              <a:t>monthly in </a:t>
            </a:r>
            <a:r>
              <a:rPr lang="en-US" altLang="en-US" sz="3200" dirty="0"/>
              <a:t>2016</a:t>
            </a:r>
          </a:p>
          <a:p>
            <a:pPr eaLnBrk="1" hangingPunct="1"/>
            <a:r>
              <a:rPr lang="en-US" altLang="en-US" sz="3200" dirty="0"/>
              <a:t>Over 80,000 </a:t>
            </a:r>
            <a:r>
              <a:rPr lang="en-US" altLang="en-US" sz="3200" dirty="0" smtClean="0"/>
              <a:t>Minnesotans aged 18-65 </a:t>
            </a:r>
            <a:r>
              <a:rPr lang="en-US" altLang="en-US" sz="3200" dirty="0"/>
              <a:t>receive SSI</a:t>
            </a:r>
          </a:p>
          <a:p>
            <a:pPr eaLnBrk="1" hangingPunct="1"/>
            <a:r>
              <a:rPr lang="en-US" altLang="en-US" sz="3200" dirty="0"/>
              <a:t>MSA spending in FY2015 was $37 million</a:t>
            </a:r>
          </a:p>
          <a:p>
            <a:r>
              <a:rPr lang="en-US" altLang="en-US" sz="3200" dirty="0" smtClean="0"/>
              <a:t>Funded under a </a:t>
            </a:r>
            <a:r>
              <a:rPr lang="en-US" altLang="en-US" sz="3200" dirty="0"/>
              <a:t>‘maintenance of effort’ agreement with </a:t>
            </a:r>
            <a:r>
              <a:rPr lang="en-US" altLang="en-US" sz="3200" dirty="0" smtClean="0"/>
              <a:t>SSA</a:t>
            </a:r>
            <a:endParaRPr lang="en-US" altLang="en-US" sz="3200" dirty="0"/>
          </a:p>
        </p:txBody>
      </p:sp>
    </p:spTree>
    <p:extLst>
      <p:ext uri="{BB962C8B-B14F-4D97-AF65-F5344CB8AC3E}">
        <p14:creationId xmlns:p14="http://schemas.microsoft.com/office/powerpoint/2010/main" val="1231909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a:defRPr/>
            </a:pPr>
            <a:r>
              <a:rPr lang="en-US" dirty="0" smtClean="0">
                <a:solidFill>
                  <a:schemeClr val="tx1">
                    <a:lumMod val="95000"/>
                    <a:lumOff val="5000"/>
                  </a:schemeClr>
                </a:solidFill>
              </a:rPr>
              <a:t>MSA Eligibility Criteria    CM 13.09</a:t>
            </a:r>
          </a:p>
        </p:txBody>
      </p:sp>
      <p:sp>
        <p:nvSpPr>
          <p:cNvPr id="52227" name="Content Placeholder 2"/>
          <p:cNvSpPr>
            <a:spLocks noGrp="1"/>
          </p:cNvSpPr>
          <p:nvPr>
            <p:ph idx="1"/>
          </p:nvPr>
        </p:nvSpPr>
        <p:spPr>
          <a:xfrm>
            <a:off x="1024128" y="2084832"/>
            <a:ext cx="9440672" cy="4392169"/>
          </a:xfrm>
        </p:spPr>
        <p:txBody>
          <a:bodyPr>
            <a:noAutofit/>
          </a:bodyPr>
          <a:lstStyle/>
          <a:p>
            <a:pPr marL="44450" indent="0">
              <a:buNone/>
            </a:pPr>
            <a:r>
              <a:rPr lang="en-US" altLang="en-US" sz="3200" dirty="0" smtClean="0"/>
              <a:t>To be eligible for MSA a person must be:</a:t>
            </a:r>
            <a:br>
              <a:rPr lang="en-US" altLang="en-US" sz="3200" dirty="0" smtClean="0"/>
            </a:br>
            <a:endParaRPr lang="en-US" altLang="en-US" sz="3200" dirty="0" smtClean="0"/>
          </a:p>
          <a:p>
            <a:pPr lvl="1" eaLnBrk="1" hangingPunct="1"/>
            <a:r>
              <a:rPr lang="en-US" altLang="en-US" sz="3200" dirty="0" smtClean="0"/>
              <a:t>Over age 18 (unless blind), and</a:t>
            </a:r>
            <a:br>
              <a:rPr lang="en-US" altLang="en-US" sz="3200" dirty="0" smtClean="0"/>
            </a:br>
            <a:endParaRPr lang="en-US" altLang="en-US" sz="3200" dirty="0" smtClean="0"/>
          </a:p>
          <a:p>
            <a:pPr lvl="1" eaLnBrk="1" hangingPunct="1"/>
            <a:r>
              <a:rPr lang="en-US" altLang="en-US" sz="3200" dirty="0" smtClean="0"/>
              <a:t>Receiving SSI in </a:t>
            </a:r>
            <a:r>
              <a:rPr lang="en-US" altLang="en-US" sz="3200" u="sng" dirty="0" smtClean="0"/>
              <a:t>any</a:t>
            </a:r>
            <a:r>
              <a:rPr lang="en-US" altLang="en-US" sz="3200" dirty="0" smtClean="0"/>
              <a:t> amount,</a:t>
            </a:r>
            <a:br>
              <a:rPr lang="en-US" altLang="en-US" sz="3200" dirty="0" smtClean="0"/>
            </a:br>
            <a:r>
              <a:rPr lang="en-US" altLang="en-US" sz="3200" b="1" dirty="0" smtClean="0"/>
              <a:t>OR</a:t>
            </a:r>
          </a:p>
          <a:p>
            <a:pPr lvl="1" eaLnBrk="1" hangingPunct="1"/>
            <a:r>
              <a:rPr lang="en-US" altLang="en-US" sz="3200" dirty="0" smtClean="0"/>
              <a:t>Would be receiving SSI except for excess income AND age 65+, blind, or disabled.</a:t>
            </a:r>
            <a:endParaRPr lang="en-US" altLang="en-US" sz="3200" dirty="0"/>
          </a:p>
        </p:txBody>
      </p:sp>
    </p:spTree>
    <p:extLst>
      <p:ext uri="{BB962C8B-B14F-4D97-AF65-F5344CB8AC3E}">
        <p14:creationId xmlns:p14="http://schemas.microsoft.com/office/powerpoint/2010/main" val="4233639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MSA Assistance standards 	CM 20.21</a:t>
            </a:r>
            <a:endParaRPr lang="en-US" dirty="0"/>
          </a:p>
        </p:txBody>
      </p:sp>
      <p:graphicFrame>
        <p:nvGraphicFramePr>
          <p:cNvPr id="4" name="Content Placeholder 3"/>
          <p:cNvGraphicFramePr>
            <a:graphicFrameLocks noGrp="1"/>
          </p:cNvGraphicFramePr>
          <p:nvPr>
            <p:ph idx="1"/>
            <p:extLst/>
          </p:nvPr>
        </p:nvGraphicFramePr>
        <p:xfrm>
          <a:off x="670814" y="1618443"/>
          <a:ext cx="10657586" cy="4884420"/>
        </p:xfrm>
        <a:graphic>
          <a:graphicData uri="http://schemas.openxmlformats.org/drawingml/2006/table">
            <a:tbl>
              <a:tblPr/>
              <a:tblGrid>
                <a:gridCol w="8414171"/>
                <a:gridCol w="2243415"/>
              </a:tblGrid>
              <a:tr h="412610">
                <a:tc>
                  <a:txBody>
                    <a:bodyPr/>
                    <a:lstStyle/>
                    <a:p>
                      <a:endParaRPr lang="en-US" sz="2800" dirty="0">
                        <a:effectLst/>
                      </a:endParaRPr>
                    </a:p>
                  </a:txBody>
                  <a:tcPr marL="19050" marR="19050" marT="19050" marB="19050">
                    <a:lnL>
                      <a:noFill/>
                    </a:lnL>
                    <a:lnR>
                      <a:noFill/>
                    </a:lnR>
                    <a:lnT>
                      <a:noFill/>
                    </a:lnT>
                    <a:lnB>
                      <a:noFill/>
                    </a:lnB>
                    <a:solidFill>
                      <a:srgbClr val="FFFFFF"/>
                    </a:solidFill>
                  </a:tcPr>
                </a:tc>
                <a:tc>
                  <a:txBody>
                    <a:bodyPr/>
                    <a:lstStyle/>
                    <a:p>
                      <a:endParaRPr lang="en-US" sz="2800">
                        <a:effectLst/>
                      </a:endParaRPr>
                    </a:p>
                  </a:txBody>
                  <a:tcPr marL="19050" marR="19050" marT="19050" marB="19050">
                    <a:lnL>
                      <a:noFill/>
                    </a:lnL>
                    <a:lnR>
                      <a:noFill/>
                    </a:lnR>
                    <a:lnT>
                      <a:noFill/>
                    </a:lnT>
                    <a:lnB>
                      <a:noFill/>
                    </a:lnB>
                    <a:solidFill>
                      <a:srgbClr val="FFFFFF"/>
                    </a:solidFill>
                  </a:tcPr>
                </a:tc>
              </a:tr>
              <a:tr h="760176">
                <a:tc>
                  <a:txBody>
                    <a:bodyPr/>
                    <a:lstStyle/>
                    <a:p>
                      <a:r>
                        <a:rPr lang="en-US" sz="2800" dirty="0">
                          <a:effectLst/>
                        </a:rPr>
                        <a:t>Person living alone </a:t>
                      </a:r>
                      <a:r>
                        <a:rPr lang="en-US" sz="2800" dirty="0" smtClean="0">
                          <a:effectLst/>
                        </a:rPr>
                        <a:t>(unless eligible for</a:t>
                      </a:r>
                      <a:r>
                        <a:rPr lang="en-US" sz="2800" baseline="0" dirty="0" smtClean="0">
                          <a:effectLst/>
                        </a:rPr>
                        <a:t> a </a:t>
                      </a:r>
                      <a:r>
                        <a:rPr lang="en-US" sz="2800" dirty="0" smtClean="0">
                          <a:effectLst/>
                        </a:rPr>
                        <a:t>waiver,</a:t>
                      </a:r>
                      <a:r>
                        <a:rPr lang="en-US" sz="2800" baseline="0" dirty="0" smtClean="0">
                          <a:effectLst/>
                        </a:rPr>
                        <a:t/>
                      </a:r>
                      <a:br>
                        <a:rPr lang="en-US" sz="2800" baseline="0" dirty="0" smtClean="0">
                          <a:effectLst/>
                        </a:rPr>
                      </a:br>
                      <a:r>
                        <a:rPr lang="en-US" sz="2800" dirty="0" smtClean="0">
                          <a:effectLst/>
                        </a:rPr>
                        <a:t>GRH placement*, or Housing</a:t>
                      </a:r>
                      <a:r>
                        <a:rPr lang="en-US" sz="2800" baseline="0" dirty="0" smtClean="0">
                          <a:effectLst/>
                        </a:rPr>
                        <a:t> Assistance</a:t>
                      </a:r>
                      <a:r>
                        <a:rPr lang="en-US" sz="2800" dirty="0" smtClean="0">
                          <a:effectLst/>
                        </a:rPr>
                        <a:t>)</a:t>
                      </a:r>
                      <a:endParaRPr lang="en-US" sz="2800" dirty="0">
                        <a:effectLst/>
                      </a:endParaRPr>
                    </a:p>
                  </a:txBody>
                  <a:tcPr marL="19050" marR="19050" marT="19050" marB="19050">
                    <a:lnL>
                      <a:noFill/>
                    </a:lnL>
                    <a:lnR>
                      <a:noFill/>
                    </a:lnR>
                    <a:lnT>
                      <a:noFill/>
                    </a:lnT>
                    <a:lnB>
                      <a:noFill/>
                    </a:lnB>
                    <a:solidFill>
                      <a:srgbClr val="FFFFFF"/>
                    </a:solidFill>
                  </a:tcPr>
                </a:tc>
                <a:tc>
                  <a:txBody>
                    <a:bodyPr/>
                    <a:lstStyle/>
                    <a:p>
                      <a:r>
                        <a:rPr lang="en-US" sz="2800" dirty="0" smtClean="0">
                          <a:effectLst/>
                        </a:rPr>
                        <a:t>$</a:t>
                      </a:r>
                      <a:r>
                        <a:rPr lang="en-US" sz="2800" dirty="0">
                          <a:effectLst/>
                        </a:rPr>
                        <a:t>796.00</a:t>
                      </a:r>
                    </a:p>
                  </a:txBody>
                  <a:tcPr marL="19050" marR="19050" marT="19050" marB="19050">
                    <a:lnL>
                      <a:noFill/>
                    </a:lnL>
                    <a:lnR>
                      <a:noFill/>
                    </a:lnR>
                    <a:lnT>
                      <a:noFill/>
                    </a:lnT>
                    <a:lnB>
                      <a:noFill/>
                    </a:lnB>
                    <a:solidFill>
                      <a:srgbClr val="FFFFFF"/>
                    </a:solidFill>
                  </a:tcPr>
                </a:tc>
              </a:tr>
              <a:tr h="1124020">
                <a:tc>
                  <a:txBody>
                    <a:bodyPr/>
                    <a:lstStyle/>
                    <a:p>
                      <a:r>
                        <a:rPr lang="en-US" sz="2800" dirty="0" smtClean="0">
                          <a:effectLst/>
                        </a:rPr>
                        <a:t/>
                      </a:r>
                      <a:br>
                        <a:rPr lang="en-US" sz="2800" dirty="0" smtClean="0">
                          <a:effectLst/>
                        </a:rPr>
                      </a:br>
                      <a:r>
                        <a:rPr lang="en-US" sz="2800" dirty="0" smtClean="0">
                          <a:effectLst/>
                        </a:rPr>
                        <a:t>Person </a:t>
                      </a:r>
                      <a:r>
                        <a:rPr lang="en-US" sz="2800" dirty="0">
                          <a:effectLst/>
                        </a:rPr>
                        <a:t>living with </a:t>
                      </a:r>
                      <a:r>
                        <a:rPr lang="en-US" sz="2800" dirty="0" smtClean="0">
                          <a:effectLst/>
                        </a:rPr>
                        <a:t>others</a:t>
                      </a:r>
                      <a:r>
                        <a:rPr lang="en-US" sz="2800" dirty="0">
                          <a:effectLst/>
                        </a:rPr>
                        <a:t/>
                      </a:r>
                      <a:br>
                        <a:rPr lang="en-US" sz="2800" dirty="0">
                          <a:effectLst/>
                        </a:rPr>
                      </a:br>
                      <a:endParaRPr lang="en-US" sz="2800" dirty="0">
                        <a:effectLst/>
                      </a:endParaRPr>
                    </a:p>
                  </a:txBody>
                  <a:tcPr marL="19050" marR="19050" marT="19050" marB="19050">
                    <a:lnL>
                      <a:noFill/>
                    </a:lnL>
                    <a:lnR>
                      <a:noFill/>
                    </a:lnR>
                    <a:lnT>
                      <a:noFill/>
                    </a:lnT>
                    <a:lnB>
                      <a:noFill/>
                    </a:lnB>
                    <a:solidFill>
                      <a:srgbClr val="FFFFFF"/>
                    </a:solidFill>
                  </a:tcPr>
                </a:tc>
                <a:tc>
                  <a:txBody>
                    <a:bodyPr/>
                    <a:lstStyle/>
                    <a:p>
                      <a:r>
                        <a:rPr lang="en-US" sz="2800" dirty="0" smtClean="0">
                          <a:effectLst/>
                        </a:rPr>
                        <a:t/>
                      </a:r>
                      <a:br>
                        <a:rPr lang="en-US" sz="2800" dirty="0" smtClean="0">
                          <a:effectLst/>
                        </a:rPr>
                      </a:br>
                      <a:r>
                        <a:rPr lang="en-US" sz="2800" dirty="0" smtClean="0">
                          <a:effectLst/>
                        </a:rPr>
                        <a:t>$</a:t>
                      </a:r>
                      <a:r>
                        <a:rPr lang="en-US" sz="2800" dirty="0">
                          <a:effectLst/>
                        </a:rPr>
                        <a:t>582.66</a:t>
                      </a:r>
                    </a:p>
                  </a:txBody>
                  <a:tcPr marL="19050" marR="19050" marT="19050" marB="19050">
                    <a:lnL>
                      <a:noFill/>
                    </a:lnL>
                    <a:lnR>
                      <a:noFill/>
                    </a:lnR>
                    <a:lnT>
                      <a:noFill/>
                    </a:lnT>
                    <a:lnB>
                      <a:noFill/>
                    </a:lnB>
                    <a:solidFill>
                      <a:srgbClr val="FFFFFF"/>
                    </a:solidFill>
                  </a:tcPr>
                </a:tc>
              </a:tr>
              <a:tr h="760176">
                <a:tc>
                  <a:txBody>
                    <a:bodyPr/>
                    <a:lstStyle/>
                    <a:p>
                      <a:r>
                        <a:rPr lang="en-US" sz="2800" dirty="0">
                          <a:effectLst/>
                        </a:rPr>
                        <a:t>Married couple living alone</a:t>
                      </a:r>
                      <a:br>
                        <a:rPr lang="en-US" sz="2800" dirty="0">
                          <a:effectLst/>
                        </a:rPr>
                      </a:br>
                      <a:endParaRPr lang="en-US" sz="2800" dirty="0">
                        <a:effectLst/>
                      </a:endParaRPr>
                    </a:p>
                  </a:txBody>
                  <a:tcPr marL="19050" marR="19050" marT="19050" marB="19050">
                    <a:lnL>
                      <a:noFill/>
                    </a:lnL>
                    <a:lnR>
                      <a:noFill/>
                    </a:lnR>
                    <a:lnT>
                      <a:noFill/>
                    </a:lnT>
                    <a:lnB>
                      <a:noFill/>
                    </a:lnB>
                    <a:solidFill>
                      <a:srgbClr val="FFFFFF"/>
                    </a:solidFill>
                  </a:tcPr>
                </a:tc>
                <a:tc>
                  <a:txBody>
                    <a:bodyPr/>
                    <a:lstStyle/>
                    <a:p>
                      <a:r>
                        <a:rPr lang="en-US" sz="2800" dirty="0">
                          <a:effectLst/>
                        </a:rPr>
                        <a:t>$1,194.00</a:t>
                      </a:r>
                    </a:p>
                  </a:txBody>
                  <a:tcPr marL="19050" marR="19050" marT="19050" marB="19050">
                    <a:lnL>
                      <a:noFill/>
                    </a:lnL>
                    <a:lnR>
                      <a:noFill/>
                    </a:lnR>
                    <a:lnT>
                      <a:noFill/>
                    </a:lnT>
                    <a:lnB>
                      <a:noFill/>
                    </a:lnB>
                    <a:solidFill>
                      <a:srgbClr val="FFFFFF"/>
                    </a:solidFill>
                  </a:tcPr>
                </a:tc>
              </a:tr>
              <a:tr h="760176">
                <a:tc>
                  <a:txBody>
                    <a:bodyPr/>
                    <a:lstStyle/>
                    <a:p>
                      <a:r>
                        <a:rPr lang="en-US" sz="2800" dirty="0">
                          <a:effectLst/>
                        </a:rPr>
                        <a:t>Married couple living with others</a:t>
                      </a:r>
                      <a:br>
                        <a:rPr lang="en-US" sz="2800" dirty="0">
                          <a:effectLst/>
                        </a:rPr>
                      </a:br>
                      <a:endParaRPr lang="en-US" sz="2800" dirty="0" smtClean="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800" dirty="0" smtClean="0"/>
                        <a:t>* </a:t>
                      </a:r>
                      <a:r>
                        <a:rPr lang="en-US" altLang="en-US" sz="2800" u="none" dirty="0" smtClean="0"/>
                        <a:t>GRH </a:t>
                      </a:r>
                      <a:r>
                        <a:rPr lang="en-US" altLang="en-US" sz="2800" u="sng" dirty="0" smtClean="0"/>
                        <a:t>recipients</a:t>
                      </a:r>
                      <a:r>
                        <a:rPr lang="en-US" altLang="en-US" sz="2800" u="none" dirty="0" smtClean="0"/>
                        <a:t> are ineligible for MSA</a:t>
                      </a:r>
                    </a:p>
                  </a:txBody>
                  <a:tcPr marL="19050" marR="19050" marT="19050" marB="19050">
                    <a:lnL>
                      <a:noFill/>
                    </a:lnL>
                    <a:lnR>
                      <a:noFill/>
                    </a:lnR>
                    <a:lnT>
                      <a:noFill/>
                    </a:lnT>
                    <a:lnB>
                      <a:noFill/>
                    </a:lnB>
                    <a:solidFill>
                      <a:srgbClr val="FFFFFF"/>
                    </a:solidFill>
                  </a:tcPr>
                </a:tc>
                <a:tc>
                  <a:txBody>
                    <a:bodyPr/>
                    <a:lstStyle/>
                    <a:p>
                      <a:r>
                        <a:rPr lang="en-US" sz="2800" dirty="0">
                          <a:effectLst/>
                        </a:rPr>
                        <a:t>$799.34</a:t>
                      </a:r>
                    </a:p>
                  </a:txBody>
                  <a:tcPr marL="19050" marR="19050" marT="19050" marB="19050">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72253254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6.jpeg"/></Relationships>
</file>

<file path=ppt/theme/theme1.xml><?xml version="1.0" encoding="utf-8"?>
<a:theme xmlns:a="http://schemas.openxmlformats.org/drawingml/2006/main" name="Minnesota Department of Human Services">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HS overview 7-16-15 [Read-Only]" id="{F2870E7A-B664-4C11-BEE6-E64F3671D7F1}" vid="{8FDD3CF8-F7FF-4718-B047-D373C1C35039}"/>
    </a:ext>
  </a:extLst>
</a:theme>
</file>

<file path=ppt/theme/theme2.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1_Minnesota Department of Human Services">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DHS overview 7-16-15</Template>
  <TotalTime>669</TotalTime>
  <Words>3336</Words>
  <Application>Microsoft Office PowerPoint</Application>
  <PresentationFormat>Widescreen</PresentationFormat>
  <Paragraphs>389</Paragraphs>
  <Slides>57</Slides>
  <Notes>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57</vt:i4>
      </vt:variant>
    </vt:vector>
  </HeadingPairs>
  <TitlesOfParts>
    <vt:vector size="65" baseType="lpstr">
      <vt:lpstr>Arial</vt:lpstr>
      <vt:lpstr>Calibri</vt:lpstr>
      <vt:lpstr>Tw Cen MT</vt:lpstr>
      <vt:lpstr>Tw Cen MT Condensed</vt:lpstr>
      <vt:lpstr>Wingdings 3</vt:lpstr>
      <vt:lpstr>Minnesota Department of Human Services</vt:lpstr>
      <vt:lpstr>Integral</vt:lpstr>
      <vt:lpstr>1_Minnesota Department of Human Services</vt:lpstr>
      <vt:lpstr>Housing Best Practices Forum</vt:lpstr>
      <vt:lpstr>Housing Best Practices Forum: Minnesota Supplemental Aid</vt:lpstr>
      <vt:lpstr>Logistics (boring yet necessary)</vt:lpstr>
      <vt:lpstr>Format of Forums</vt:lpstr>
      <vt:lpstr>Minnesota Supplemental Aid Housing Assistance </vt:lpstr>
      <vt:lpstr>Supplemental Security Income (SSI)</vt:lpstr>
      <vt:lpstr>MINNESOTA SUPPLEMENTAL AID (MSA)</vt:lpstr>
      <vt:lpstr>MSA Eligibility Criteria    CM 13.09</vt:lpstr>
      <vt:lpstr>MSA Assistance standards  CM 20.21</vt:lpstr>
      <vt:lpstr>Typical MSA Monthly Benefit Amounts</vt:lpstr>
      <vt:lpstr>MSA Special Needs Programs</vt:lpstr>
      <vt:lpstr>MSA Housing Assistance Eligibility</vt:lpstr>
      <vt:lpstr>MSA Housing Assistance Eligibility</vt:lpstr>
      <vt:lpstr>MSA Housing Assistance - example </vt:lpstr>
      <vt:lpstr>FUTURE CHANGES to MSA Housing Assistance</vt:lpstr>
      <vt:lpstr>APPLYING FOR MSA HoUSING ASSISTANCE</vt:lpstr>
      <vt:lpstr>MSA Living Arrangements</vt:lpstr>
      <vt:lpstr>MSA Assistance Standards – CM 20.21</vt:lpstr>
      <vt:lpstr>Proposed new POLICY:</vt:lpstr>
      <vt:lpstr>MN Department of Human Services</vt:lpstr>
      <vt:lpstr>Case Examples</vt:lpstr>
      <vt:lpstr>Types of Case Examples</vt:lpstr>
      <vt:lpstr>“Try It” Tools on DB101.org</vt:lpstr>
      <vt:lpstr>SSI + MSA + MSA Housing Assistance No Roommate</vt:lpstr>
      <vt:lpstr>Budget:  SSI + MSA + MSA Housing Assistance No Roommate</vt:lpstr>
      <vt:lpstr>John gets a roommate – can he still get MSA? </vt:lpstr>
      <vt:lpstr>Budget:   SSI + MSA + MSA Housing Assistance  -  Roommate</vt:lpstr>
      <vt:lpstr>SSI + MSA + plus MSA Housing Assistance and working 10 hours per week.  No roommate.</vt:lpstr>
      <vt:lpstr>Use the SSI Benefit Calculation “Try It” Tool</vt:lpstr>
      <vt:lpstr>Use the SSI Benefit Calculation “Try It” Tool</vt:lpstr>
      <vt:lpstr>Use the SSI Benefit Calculation “Try It” Tool</vt:lpstr>
      <vt:lpstr>Use the SSI Benefit Calculation “Try It” Tool</vt:lpstr>
      <vt:lpstr>SSI + MSA + plus MSA Housing Assistance and working 10 hours per week.  No roommate.</vt:lpstr>
      <vt:lpstr>Budget:  SSI + MSA + plus MSA Housing Assistance and working 10 hours per week -  No roommate</vt:lpstr>
      <vt:lpstr>SSI, Work 10 Hours, MSA + MSA Housing Assistance, and Get a Roommate</vt:lpstr>
      <vt:lpstr>Budget:  SSI, Work 10 Hours, MSA + MSA Housing Assistance, and Get a Roommate</vt:lpstr>
      <vt:lpstr>SSI + MSA + plus MSA Housing Assistance and working 20 hours per week -  No roommate</vt:lpstr>
      <vt:lpstr>SSI, work 20 hours per week, and no roommate</vt:lpstr>
      <vt:lpstr>SSI, work 20 hours per week, and no roommate</vt:lpstr>
      <vt:lpstr>SSI, work 20 hours per week, and no roommate</vt:lpstr>
      <vt:lpstr>SSI, work 20 hours per week, and no roommate</vt:lpstr>
      <vt:lpstr>Budget:  SSI + MSA + plus MSA Housing Assistance and working 20 hours per week - No roommate</vt:lpstr>
      <vt:lpstr>SSI + MSA + plus MSA Housing Assistance and working 20 hours per week  - Roommate</vt:lpstr>
      <vt:lpstr>Budget:  SSI + MSA + plus MSA Housing Assistance and working 20 hours per week  - Roommate</vt:lpstr>
      <vt:lpstr>SSDI and MSA + MSA Housing Assistance</vt:lpstr>
      <vt:lpstr>MSA Grant No SSI Try It Tool</vt:lpstr>
      <vt:lpstr>MSA Grant No SSI Try It Tool</vt:lpstr>
      <vt:lpstr>Budget:  SSDI and MSA + MSA Housing Assistance – No Roommate</vt:lpstr>
      <vt:lpstr>Budget:  SSDI and MSA + MSA Housing Assistance –Roommate</vt:lpstr>
      <vt:lpstr>Would be eligible for SSI, but earns too much</vt:lpstr>
      <vt:lpstr>MSA Grant No SSI Try It Tool</vt:lpstr>
      <vt:lpstr>MSA Grant No SSI Try It Tool</vt:lpstr>
      <vt:lpstr>Budget:  Would be eligible for SSI, but earns too much</vt:lpstr>
      <vt:lpstr>Use the Disability Linkage Line</vt:lpstr>
      <vt:lpstr>Program and policy updates</vt:lpstr>
      <vt:lpstr>Legislative updates</vt:lpstr>
      <vt:lpstr>Wrap-up</vt:lpstr>
    </vt:vector>
  </TitlesOfParts>
  <Company>MN Dept of Human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Best Practices Forum: Housing Overview</dc:title>
  <dc:creator>Niemi, Alison</dc:creator>
  <cp:lastModifiedBy>Sandberg, Heidi</cp:lastModifiedBy>
  <cp:revision>75</cp:revision>
  <dcterms:created xsi:type="dcterms:W3CDTF">2017-01-30T18:22:48Z</dcterms:created>
  <dcterms:modified xsi:type="dcterms:W3CDTF">2017-06-19T21:34:41Z</dcterms:modified>
</cp:coreProperties>
</file>